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5" r:id="rId40"/>
  </p:sldIdLst>
  <p:sldSz cx="18288000" cy="10287000"/>
  <p:notesSz cx="6858000" cy="9144000"/>
  <p:embeddedFontLst>
    <p:embeddedFont>
      <p:font typeface="Calibri" panose="020F0502020204030204" pitchFamily="34" charset="0"/>
      <p:regular r:id="rId41"/>
      <p:bold r:id="rId42"/>
      <p:italic r:id="rId43"/>
      <p:boldItalic r:id="rId44"/>
    </p:embeddedFont>
    <p:embeddedFont>
      <p:font typeface="Montaser Arabic Bold" panose="020B0600070205080204" charset="-78"/>
      <p:regular r:id="rId45"/>
    </p:embeddedFont>
    <p:embeddedFont>
      <p:font typeface="Montserrat" panose="00000500000000000000" pitchFamily="2" charset="0"/>
      <p:regular r:id="rId46"/>
      <p:bold r:id="rId47"/>
      <p:italic r:id="rId48"/>
      <p:boldItalic r:id="rId49"/>
    </p:embeddedFont>
    <p:embeddedFont>
      <p:font typeface="Montserrat Bold" panose="00000800000000000000" charset="0"/>
      <p:regular r:id="rId50"/>
    </p:embeddedFont>
    <p:embeddedFont>
      <p:font typeface="Montserrat Bold Italics" panose="020B0600070205080204" charset="0"/>
      <p:regular r:id="rId51"/>
    </p:embeddedFont>
    <p:embeddedFont>
      <p:font typeface="Montserrat Semi-Bold" panose="020B060007020508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93E6B"/>
    <a:srgbClr val="F8F8F8"/>
    <a:srgbClr val="3B599B"/>
    <a:srgbClr val="F9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8" d="100"/>
          <a:sy n="98" d="100"/>
        </p:scale>
        <p:origin x="72"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png"/><Relationship Id="rId7"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hyperlink" Target="http://surl.li/jrjjc" TargetMode="External"/><Relationship Id="rId5" Type="http://schemas.openxmlformats.org/officeDocument/2006/relationships/image" Target="../media/image30.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hyperlink" Target="http://surl.li/jrjvm" TargetMode="External"/><Relationship Id="rId3" Type="http://schemas.openxmlformats.org/officeDocument/2006/relationships/image" Target="../media/image3.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2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4.svg"/><Relationship Id="rId9" Type="http://schemas.openxmlformats.org/officeDocument/2006/relationships/hyperlink" Target="http://surl.li/jrpf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url.li/jrozb" TargetMode="External"/><Relationship Id="rId3" Type="http://schemas.openxmlformats.org/officeDocument/2006/relationships/image" Target="../media/image3.png"/><Relationship Id="rId7"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7.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26" Type="http://schemas.openxmlformats.org/officeDocument/2006/relationships/image" Target="../media/image60.svg"/><Relationship Id="rId3" Type="http://schemas.openxmlformats.org/officeDocument/2006/relationships/image" Target="../media/image3.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1.jpeg"/><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5.png"/><Relationship Id="rId24" Type="http://schemas.openxmlformats.org/officeDocument/2006/relationships/image" Target="../media/image58.sv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sv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4.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 Id="rId27"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4.sv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svg"/><Relationship Id="rId3" Type="http://schemas.openxmlformats.org/officeDocument/2006/relationships/image" Target="../media/image65.png"/><Relationship Id="rId7" Type="http://schemas.openxmlformats.org/officeDocument/2006/relationships/image" Target="../media/image69.svg"/><Relationship Id="rId12" Type="http://schemas.openxmlformats.org/officeDocument/2006/relationships/image" Target="../media/image7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svg"/><Relationship Id="rId5" Type="http://schemas.openxmlformats.org/officeDocument/2006/relationships/image" Target="../media/image67.svg"/><Relationship Id="rId15" Type="http://schemas.openxmlformats.org/officeDocument/2006/relationships/image" Target="../media/image77.sv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svg"/><Relationship Id="rId1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vimc.co/cang-hai-phong-cang-bien-trong-diem-chu-luc-phia-bac/" TargetMode="External"/><Relationship Id="rId2" Type="http://schemas.openxmlformats.org/officeDocument/2006/relationships/hyperlink" Target="https://vi.wikipedia.org/wiki/C%E1%BA%A3ng_H%E1%BA%A3i_Ph%C3%B2ng" TargetMode="External"/><Relationship Id="rId1" Type="http://schemas.openxmlformats.org/officeDocument/2006/relationships/slideLayout" Target="../slideLayouts/slideLayout7.xml"/><Relationship Id="rId6" Type="http://schemas.openxmlformats.org/officeDocument/2006/relationships/hyperlink" Target="https://tapchicongthuong.vn/bai-viet/giai-phap-ap-dung-lenh-giao-hang-dien-tu-e-do-electronic-delivery-order-trong-hoat-dong-giao-nhan-van-tai-bien-cho-cac-hang-tau-container-tai-hai-phong-73204.htm" TargetMode="External"/><Relationship Id="rId5" Type="http://schemas.openxmlformats.org/officeDocument/2006/relationships/hyperlink" Target="https://lpexpress.com.vn/chi-nhanh-cang-tan-vu-cang-hai-phong-doi-moi-de-phat-trien-manh-me" TargetMode="External"/><Relationship Id="rId4" Type="http://schemas.openxmlformats.org/officeDocument/2006/relationships/hyperlink" Target="https://haiphongport.com.vn/vi/cong-nghe-thong-tin/trung-tam-cong-nghe-thong-tin.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4.svg"/><Relationship Id="rId9" Type="http://schemas.openxmlformats.org/officeDocument/2006/relationships/image" Target="../media/image22.png"/><Relationship Id="rId1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hyperlink" Target="http://surl.li/jrhkp"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4.sv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3" name="Group 3"/>
          <p:cNvGrpSpPr/>
          <p:nvPr/>
        </p:nvGrpSpPr>
        <p:grpSpPr>
          <a:xfrm>
            <a:off x="8587763" y="1324108"/>
            <a:ext cx="1398750" cy="1398750"/>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9810750" y="-1485776"/>
            <a:ext cx="13258553" cy="13258553"/>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9848915" y="622495"/>
            <a:ext cx="812410" cy="81241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10883424" y="-413081"/>
            <a:ext cx="11113206" cy="11113161"/>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0232" r="-30232"/>
              </a:stretch>
            </a:blipFill>
          </p:spPr>
        </p:sp>
      </p:grpSp>
      <p:sp>
        <p:nvSpPr>
          <p:cNvPr id="14" name="TextBox 14"/>
          <p:cNvSpPr txBox="1"/>
          <p:nvPr/>
        </p:nvSpPr>
        <p:spPr>
          <a:xfrm>
            <a:off x="572138" y="6466043"/>
            <a:ext cx="8715000" cy="1115885"/>
          </a:xfrm>
          <a:prstGeom prst="rect">
            <a:avLst/>
          </a:prstGeom>
        </p:spPr>
        <p:txBody>
          <a:bodyPr lIns="0" tIns="0" rIns="0" bIns="0" rtlCol="0" anchor="t">
            <a:spAutoFit/>
          </a:bodyPr>
          <a:lstStyle/>
          <a:p>
            <a:pPr>
              <a:lnSpc>
                <a:spcPts val="9129"/>
              </a:lnSpc>
            </a:pPr>
            <a:r>
              <a:rPr lang="en-US" sz="6521">
                <a:solidFill>
                  <a:srgbClr val="293E6B"/>
                </a:solidFill>
                <a:latin typeface="Montserrat Bold"/>
              </a:rPr>
              <a:t>CẢNG HẢI PHÒNG</a:t>
            </a:r>
          </a:p>
        </p:txBody>
      </p:sp>
      <p:sp>
        <p:nvSpPr>
          <p:cNvPr id="15" name="Freeform 15"/>
          <p:cNvSpPr/>
          <p:nvPr/>
        </p:nvSpPr>
        <p:spPr>
          <a:xfrm>
            <a:off x="8709660" y="5979103"/>
            <a:ext cx="4611720" cy="4611720"/>
          </a:xfrm>
          <a:custGeom>
            <a:avLst/>
            <a:gdLst/>
            <a:ahLst/>
            <a:cxnLst/>
            <a:rect l="l" t="t" r="r" b="b"/>
            <a:pathLst>
              <a:path w="4611720" h="4611720">
                <a:moveTo>
                  <a:pt x="0" y="0"/>
                </a:moveTo>
                <a:lnTo>
                  <a:pt x="4611720" y="0"/>
                </a:lnTo>
                <a:lnTo>
                  <a:pt x="4611720" y="4611720"/>
                </a:lnTo>
                <a:lnTo>
                  <a:pt x="0" y="4611720"/>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grpSp>
        <p:nvGrpSpPr>
          <p:cNvPr id="16" name="Group 16"/>
          <p:cNvGrpSpPr/>
          <p:nvPr/>
        </p:nvGrpSpPr>
        <p:grpSpPr>
          <a:xfrm>
            <a:off x="9214898" y="6484341"/>
            <a:ext cx="3601244" cy="360124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9" name="Group 19"/>
          <p:cNvGrpSpPr>
            <a:grpSpLocks noChangeAspect="1"/>
          </p:cNvGrpSpPr>
          <p:nvPr/>
        </p:nvGrpSpPr>
        <p:grpSpPr>
          <a:xfrm>
            <a:off x="9539383" y="6808832"/>
            <a:ext cx="2952274" cy="2952262"/>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sp>
      </p:grpSp>
      <p:sp>
        <p:nvSpPr>
          <p:cNvPr id="21" name="Freeform 21"/>
          <p:cNvSpPr/>
          <p:nvPr/>
        </p:nvSpPr>
        <p:spPr>
          <a:xfrm>
            <a:off x="2954887" y="325938"/>
            <a:ext cx="2690720" cy="1996341"/>
          </a:xfrm>
          <a:custGeom>
            <a:avLst/>
            <a:gdLst/>
            <a:ahLst/>
            <a:cxnLst/>
            <a:rect l="l" t="t" r="r" b="b"/>
            <a:pathLst>
              <a:path w="2690720" h="1996341">
                <a:moveTo>
                  <a:pt x="0" y="0"/>
                </a:moveTo>
                <a:lnTo>
                  <a:pt x="2690720" y="0"/>
                </a:lnTo>
                <a:lnTo>
                  <a:pt x="2690720" y="1996340"/>
                </a:lnTo>
                <a:lnTo>
                  <a:pt x="0" y="1996340"/>
                </a:lnTo>
                <a:lnTo>
                  <a:pt x="0" y="0"/>
                </a:lnTo>
                <a:close/>
              </a:path>
            </a:pathLst>
          </a:custGeom>
          <a:blipFill>
            <a:blip r:embed="rId7"/>
            <a:stretch>
              <a:fillRect/>
            </a:stretch>
          </a:blipFill>
        </p:spPr>
      </p:sp>
      <p:sp>
        <p:nvSpPr>
          <p:cNvPr id="22" name="TextBox 22"/>
          <p:cNvSpPr txBox="1"/>
          <p:nvPr/>
        </p:nvSpPr>
        <p:spPr>
          <a:xfrm>
            <a:off x="917380" y="4102843"/>
            <a:ext cx="7252232" cy="2906803"/>
          </a:xfrm>
          <a:prstGeom prst="rect">
            <a:avLst/>
          </a:prstGeom>
        </p:spPr>
        <p:txBody>
          <a:bodyPr lIns="0" tIns="0" rIns="0" bIns="0" rtlCol="0" anchor="t">
            <a:spAutoFit/>
          </a:bodyPr>
          <a:lstStyle/>
          <a:p>
            <a:pPr algn="ctr">
              <a:lnSpc>
                <a:spcPts val="5779"/>
              </a:lnSpc>
            </a:pPr>
            <a:r>
              <a:rPr lang="en-US" sz="4128">
                <a:solidFill>
                  <a:srgbClr val="000000"/>
                </a:solidFill>
                <a:latin typeface="Montserrat Bold"/>
              </a:rPr>
              <a:t>BÁO CÁO ĐỒ ÁN </a:t>
            </a:r>
          </a:p>
          <a:p>
            <a:pPr algn="ctr">
              <a:lnSpc>
                <a:spcPts val="5779"/>
              </a:lnSpc>
            </a:pPr>
            <a:r>
              <a:rPr lang="en-US" sz="4128">
                <a:solidFill>
                  <a:srgbClr val="000000"/>
                </a:solidFill>
                <a:latin typeface="Montserrat Bold"/>
              </a:rPr>
              <a:t>CƠ SỞ HẠ TẦNG </a:t>
            </a:r>
          </a:p>
          <a:p>
            <a:pPr algn="ctr">
              <a:lnSpc>
                <a:spcPts val="5779"/>
              </a:lnSpc>
            </a:pPr>
            <a:r>
              <a:rPr lang="en-US" sz="4128">
                <a:solidFill>
                  <a:srgbClr val="000000"/>
                </a:solidFill>
                <a:latin typeface="Montserrat Bold"/>
              </a:rPr>
              <a:t>CÔNG NGHỆ THÔNG TIN</a:t>
            </a:r>
          </a:p>
          <a:p>
            <a:pPr algn="ctr">
              <a:lnSpc>
                <a:spcPts val="5779"/>
              </a:lnSpc>
            </a:pPr>
            <a:endParaRPr lang="en-US" sz="4128">
              <a:solidFill>
                <a:srgbClr val="000000"/>
              </a:solidFill>
              <a:latin typeface="Montserrat Bold"/>
            </a:endParaRPr>
          </a:p>
        </p:txBody>
      </p:sp>
      <p:sp>
        <p:nvSpPr>
          <p:cNvPr id="23" name="TextBox 23"/>
          <p:cNvSpPr txBox="1"/>
          <p:nvPr/>
        </p:nvSpPr>
        <p:spPr>
          <a:xfrm>
            <a:off x="1805350" y="9142260"/>
            <a:ext cx="5476292" cy="389255"/>
          </a:xfrm>
          <a:prstGeom prst="rect">
            <a:avLst/>
          </a:prstGeom>
        </p:spPr>
        <p:txBody>
          <a:bodyPr lIns="0" tIns="0" rIns="0" bIns="0" rtlCol="0" anchor="t">
            <a:spAutoFit/>
          </a:bodyPr>
          <a:lstStyle/>
          <a:p>
            <a:pPr>
              <a:lnSpc>
                <a:spcPts val="3220"/>
              </a:lnSpc>
            </a:pPr>
            <a:r>
              <a:rPr lang="en-US" sz="2300">
                <a:solidFill>
                  <a:srgbClr val="000000"/>
                </a:solidFill>
                <a:latin typeface="Montserrat Semi-Bold"/>
              </a:rPr>
              <a:t>GVHD: ThS. Nguyễn Thị Anh Thư</a:t>
            </a:r>
          </a:p>
        </p:txBody>
      </p:sp>
      <p:sp>
        <p:nvSpPr>
          <p:cNvPr id="24" name="TextBox 24"/>
          <p:cNvSpPr txBox="1"/>
          <p:nvPr/>
        </p:nvSpPr>
        <p:spPr>
          <a:xfrm>
            <a:off x="3254857" y="3090194"/>
            <a:ext cx="2577277" cy="629679"/>
          </a:xfrm>
          <a:prstGeom prst="rect">
            <a:avLst/>
          </a:prstGeom>
        </p:spPr>
        <p:txBody>
          <a:bodyPr lIns="0" tIns="0" rIns="0" bIns="0" rtlCol="0" anchor="t">
            <a:spAutoFit/>
          </a:bodyPr>
          <a:lstStyle/>
          <a:p>
            <a:pPr>
              <a:lnSpc>
                <a:spcPts val="4985"/>
              </a:lnSpc>
            </a:pPr>
            <a:r>
              <a:rPr lang="en-US" sz="4261">
                <a:solidFill>
                  <a:srgbClr val="293E6B"/>
                </a:solidFill>
                <a:latin typeface="Montaser Arabic Bold"/>
              </a:rPr>
              <a:t>NHÓM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448192" y="3120163"/>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8" name="Group 28"/>
          <p:cNvGrpSpPr/>
          <p:nvPr/>
        </p:nvGrpSpPr>
        <p:grpSpPr>
          <a:xfrm>
            <a:off x="723813" y="3418673"/>
            <a:ext cx="2435259" cy="243525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5674029" y="2128744"/>
            <a:ext cx="11245898" cy="6094840"/>
            <a:chOff x="0" y="0"/>
            <a:chExt cx="2961883" cy="1605225"/>
          </a:xfrm>
        </p:grpSpPr>
        <p:sp>
          <p:nvSpPr>
            <p:cNvPr id="32" name="Freeform 32"/>
            <p:cNvSpPr/>
            <p:nvPr/>
          </p:nvSpPr>
          <p:spPr>
            <a:xfrm>
              <a:off x="0" y="0"/>
              <a:ext cx="2961883" cy="1605225"/>
            </a:xfrm>
            <a:custGeom>
              <a:avLst/>
              <a:gdLst/>
              <a:ahLst/>
              <a:cxnLst/>
              <a:rect l="l" t="t" r="r" b="b"/>
              <a:pathLst>
                <a:path w="2961883" h="1605225">
                  <a:moveTo>
                    <a:pt x="35110" y="0"/>
                  </a:moveTo>
                  <a:lnTo>
                    <a:pt x="2926773" y="0"/>
                  </a:lnTo>
                  <a:cubicBezTo>
                    <a:pt x="2936085" y="0"/>
                    <a:pt x="2945015" y="3699"/>
                    <a:pt x="2951599" y="10283"/>
                  </a:cubicBezTo>
                  <a:cubicBezTo>
                    <a:pt x="2958184" y="16868"/>
                    <a:pt x="2961883" y="25798"/>
                    <a:pt x="2961883" y="35110"/>
                  </a:cubicBezTo>
                  <a:lnTo>
                    <a:pt x="2961883" y="1570116"/>
                  </a:lnTo>
                  <a:cubicBezTo>
                    <a:pt x="2961883" y="1579427"/>
                    <a:pt x="2958184" y="1588358"/>
                    <a:pt x="2951599" y="1594942"/>
                  </a:cubicBezTo>
                  <a:cubicBezTo>
                    <a:pt x="2945015" y="1601526"/>
                    <a:pt x="2936085" y="1605225"/>
                    <a:pt x="2926773" y="1605225"/>
                  </a:cubicBezTo>
                  <a:lnTo>
                    <a:pt x="35110" y="1605225"/>
                  </a:lnTo>
                  <a:cubicBezTo>
                    <a:pt x="25798" y="1605225"/>
                    <a:pt x="16868" y="1601526"/>
                    <a:pt x="10283" y="1594942"/>
                  </a:cubicBezTo>
                  <a:cubicBezTo>
                    <a:pt x="3699" y="1588358"/>
                    <a:pt x="0" y="1579427"/>
                    <a:pt x="0" y="1570116"/>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34" name="Freeform 34"/>
          <p:cNvSpPr/>
          <p:nvPr/>
        </p:nvSpPr>
        <p:spPr>
          <a:xfrm>
            <a:off x="7741752" y="2473095"/>
            <a:ext cx="7110452" cy="5340810"/>
          </a:xfrm>
          <a:custGeom>
            <a:avLst/>
            <a:gdLst/>
            <a:ahLst/>
            <a:cxnLst/>
            <a:rect l="l" t="t" r="r" b="b"/>
            <a:pathLst>
              <a:path w="7110452" h="5340810">
                <a:moveTo>
                  <a:pt x="0" y="0"/>
                </a:moveTo>
                <a:lnTo>
                  <a:pt x="7110452" y="0"/>
                </a:lnTo>
                <a:lnTo>
                  <a:pt x="7110452" y="5340810"/>
                </a:lnTo>
                <a:lnTo>
                  <a:pt x="0" y="5340810"/>
                </a:lnTo>
                <a:lnTo>
                  <a:pt x="0" y="0"/>
                </a:lnTo>
                <a:close/>
              </a:path>
            </a:pathLst>
          </a:custGeom>
          <a:blipFill>
            <a:blip r:embed="rId5"/>
            <a:stretch>
              <a:fillRect/>
            </a:stretch>
          </a:blipFill>
        </p:spPr>
      </p:sp>
      <p:sp>
        <p:nvSpPr>
          <p:cNvPr id="36" name="TextBox 36"/>
          <p:cNvSpPr txBox="1"/>
          <p:nvPr/>
        </p:nvSpPr>
        <p:spPr>
          <a:xfrm>
            <a:off x="659927" y="6115245"/>
            <a:ext cx="249914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Hệ thống lưu trữ</a:t>
            </a:r>
          </a:p>
        </p:txBody>
      </p:sp>
      <p:sp>
        <p:nvSpPr>
          <p:cNvPr id="37" name="TextBox 37"/>
          <p:cNvSpPr txBox="1"/>
          <p:nvPr/>
        </p:nvSpPr>
        <p:spPr>
          <a:xfrm>
            <a:off x="6412245" y="8204533"/>
            <a:ext cx="9681003" cy="107632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hệ thống lưu trữ: HP MSA 2040 ES SAN (K2R79A) </a:t>
            </a:r>
          </a:p>
          <a:p>
            <a:pPr algn="ctr">
              <a:lnSpc>
                <a:spcPts val="2879"/>
              </a:lnSpc>
            </a:pPr>
            <a:r>
              <a:rPr lang="en-US" sz="2400">
                <a:solidFill>
                  <a:srgbClr val="000000"/>
                </a:solidFill>
                <a:latin typeface="Montserrat"/>
              </a:rPr>
              <a:t>(Nguồn: </a:t>
            </a:r>
            <a:r>
              <a:rPr lang="en-US" sz="2400" u="sng">
                <a:solidFill>
                  <a:srgbClr val="000000"/>
                </a:solidFill>
                <a:latin typeface="Montserrat"/>
                <a:hlinkClick r:id="rId6" tooltip="http://surl.li/jrjjc"/>
              </a:rPr>
              <a:t>http://surl.li/jrjjc</a:t>
            </a:r>
            <a:r>
              <a:rPr lang="en-US" sz="2400">
                <a:solidFill>
                  <a:srgbClr val="000000"/>
                </a:solidFill>
                <a:latin typeface="Montserrat"/>
              </a:rPr>
              <a:t>)</a:t>
            </a:r>
          </a:p>
          <a:p>
            <a:pPr algn="ctr">
              <a:lnSpc>
                <a:spcPts val="2879"/>
              </a:lnSpc>
            </a:pPr>
            <a:endParaRPr lang="en-US" sz="2400">
              <a:solidFill>
                <a:srgbClr val="000000"/>
              </a:solidFill>
              <a:latin typeface="Montserrat"/>
            </a:endParaRPr>
          </a:p>
        </p:txBody>
      </p:sp>
      <p:sp>
        <p:nvSpPr>
          <p:cNvPr id="38" name="Freeform 38"/>
          <p:cNvSpPr/>
          <p:nvPr/>
        </p:nvSpPr>
        <p:spPr>
          <a:xfrm>
            <a:off x="1336920" y="3923605"/>
            <a:ext cx="1209045" cy="1379616"/>
          </a:xfrm>
          <a:custGeom>
            <a:avLst/>
            <a:gdLst/>
            <a:ahLst/>
            <a:cxnLst/>
            <a:rect l="l" t="t" r="r" b="b"/>
            <a:pathLst>
              <a:path w="1209045" h="1379616">
                <a:moveTo>
                  <a:pt x="0" y="0"/>
                </a:moveTo>
                <a:lnTo>
                  <a:pt x="1209045" y="0"/>
                </a:lnTo>
                <a:lnTo>
                  <a:pt x="1209045" y="1379616"/>
                </a:lnTo>
                <a:lnTo>
                  <a:pt x="0" y="1379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9" name="Rectangle: Rounded Corners 38">
            <a:extLst>
              <a:ext uri="{FF2B5EF4-FFF2-40B4-BE49-F238E27FC236}">
                <a16:creationId xmlns:a16="http://schemas.microsoft.com/office/drawing/2014/main" id="{99159B54-555A-4D17-AE84-657BFE2F9ECC}"/>
              </a:ext>
            </a:extLst>
          </p:cNvPr>
          <p:cNvSpPr/>
          <p:nvPr/>
        </p:nvSpPr>
        <p:spPr>
          <a:xfrm>
            <a:off x="6094183" y="418683"/>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TextBox 35"/>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448192" y="3090898"/>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8" name="Group 28"/>
          <p:cNvGrpSpPr/>
          <p:nvPr/>
        </p:nvGrpSpPr>
        <p:grpSpPr>
          <a:xfrm>
            <a:off x="723813" y="3351520"/>
            <a:ext cx="2435259" cy="243525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11495749" y="2877589"/>
            <a:ext cx="5112591" cy="3517452"/>
            <a:chOff x="0" y="0"/>
            <a:chExt cx="1346526" cy="926407"/>
          </a:xfrm>
        </p:grpSpPr>
        <p:sp>
          <p:nvSpPr>
            <p:cNvPr id="32" name="Freeform 32"/>
            <p:cNvSpPr/>
            <p:nvPr/>
          </p:nvSpPr>
          <p:spPr>
            <a:xfrm>
              <a:off x="0" y="0"/>
              <a:ext cx="1346526" cy="926407"/>
            </a:xfrm>
            <a:custGeom>
              <a:avLst/>
              <a:gdLst/>
              <a:ahLst/>
              <a:cxnLst/>
              <a:rect l="l" t="t" r="r" b="b"/>
              <a:pathLst>
                <a:path w="1346526" h="926407">
                  <a:moveTo>
                    <a:pt x="77229" y="0"/>
                  </a:moveTo>
                  <a:lnTo>
                    <a:pt x="1269298" y="0"/>
                  </a:lnTo>
                  <a:cubicBezTo>
                    <a:pt x="1289780" y="0"/>
                    <a:pt x="1309423" y="8137"/>
                    <a:pt x="1323906" y="22620"/>
                  </a:cubicBezTo>
                  <a:cubicBezTo>
                    <a:pt x="1338390" y="37103"/>
                    <a:pt x="1346526" y="56746"/>
                    <a:pt x="1346526" y="77229"/>
                  </a:cubicBezTo>
                  <a:lnTo>
                    <a:pt x="1346526" y="849179"/>
                  </a:lnTo>
                  <a:cubicBezTo>
                    <a:pt x="1346526" y="869661"/>
                    <a:pt x="1338390" y="889304"/>
                    <a:pt x="1323906" y="903787"/>
                  </a:cubicBezTo>
                  <a:cubicBezTo>
                    <a:pt x="1309423" y="918271"/>
                    <a:pt x="1289780" y="926407"/>
                    <a:pt x="1269298" y="926407"/>
                  </a:cubicBezTo>
                  <a:lnTo>
                    <a:pt x="77229" y="926407"/>
                  </a:lnTo>
                  <a:cubicBezTo>
                    <a:pt x="56746" y="926407"/>
                    <a:pt x="37103" y="918271"/>
                    <a:pt x="22620" y="903787"/>
                  </a:cubicBezTo>
                  <a:cubicBezTo>
                    <a:pt x="8137" y="889304"/>
                    <a:pt x="0" y="869661"/>
                    <a:pt x="0" y="849179"/>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grpSp>
        <p:nvGrpSpPr>
          <p:cNvPr id="34" name="Group 34"/>
          <p:cNvGrpSpPr/>
          <p:nvPr/>
        </p:nvGrpSpPr>
        <p:grpSpPr>
          <a:xfrm>
            <a:off x="5629797" y="2557003"/>
            <a:ext cx="5112591" cy="4180064"/>
            <a:chOff x="0" y="0"/>
            <a:chExt cx="1346526" cy="1100922"/>
          </a:xfrm>
        </p:grpSpPr>
        <p:sp>
          <p:nvSpPr>
            <p:cNvPr id="35" name="Freeform 35"/>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sp>
        <p:nvSpPr>
          <p:cNvPr id="37" name="Freeform 37"/>
          <p:cNvSpPr/>
          <p:nvPr/>
        </p:nvSpPr>
        <p:spPr>
          <a:xfrm>
            <a:off x="1284500" y="3912207"/>
            <a:ext cx="1313885" cy="1313885"/>
          </a:xfrm>
          <a:custGeom>
            <a:avLst/>
            <a:gdLst/>
            <a:ahLst/>
            <a:cxnLst/>
            <a:rect l="l" t="t" r="r" b="b"/>
            <a:pathLst>
              <a:path w="1313885" h="1313885">
                <a:moveTo>
                  <a:pt x="0" y="0"/>
                </a:moveTo>
                <a:lnTo>
                  <a:pt x="1313886" y="0"/>
                </a:lnTo>
                <a:lnTo>
                  <a:pt x="1313886" y="1313885"/>
                </a:lnTo>
                <a:lnTo>
                  <a:pt x="0" y="13138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8" name="Group 38"/>
          <p:cNvGrpSpPr/>
          <p:nvPr/>
        </p:nvGrpSpPr>
        <p:grpSpPr>
          <a:xfrm>
            <a:off x="5766395" y="2479117"/>
            <a:ext cx="5112591" cy="4180064"/>
            <a:chOff x="0" y="0"/>
            <a:chExt cx="1346526" cy="1100922"/>
          </a:xfrm>
        </p:grpSpPr>
        <p:sp>
          <p:nvSpPr>
            <p:cNvPr id="39" name="Freeform 39"/>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40" name="TextBox 40"/>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grpSp>
        <p:nvGrpSpPr>
          <p:cNvPr id="41" name="Group 41"/>
          <p:cNvGrpSpPr/>
          <p:nvPr/>
        </p:nvGrpSpPr>
        <p:grpSpPr>
          <a:xfrm>
            <a:off x="5766395" y="2234986"/>
            <a:ext cx="5112591" cy="4180064"/>
            <a:chOff x="0" y="0"/>
            <a:chExt cx="1346526" cy="1100922"/>
          </a:xfrm>
        </p:grpSpPr>
        <p:sp>
          <p:nvSpPr>
            <p:cNvPr id="42" name="Freeform 42"/>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43" name="TextBox 43"/>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sp>
        <p:nvSpPr>
          <p:cNvPr id="44" name="Freeform 44"/>
          <p:cNvSpPr/>
          <p:nvPr/>
        </p:nvSpPr>
        <p:spPr>
          <a:xfrm>
            <a:off x="6930160" y="3912207"/>
            <a:ext cx="4982802" cy="1791980"/>
          </a:xfrm>
          <a:custGeom>
            <a:avLst/>
            <a:gdLst/>
            <a:ahLst/>
            <a:cxnLst/>
            <a:rect l="l" t="t" r="r" b="b"/>
            <a:pathLst>
              <a:path w="4982802" h="1791980">
                <a:moveTo>
                  <a:pt x="0" y="0"/>
                </a:moveTo>
                <a:lnTo>
                  <a:pt x="4982802" y="0"/>
                </a:lnTo>
                <a:lnTo>
                  <a:pt x="4982802" y="1791980"/>
                </a:lnTo>
                <a:lnTo>
                  <a:pt x="0" y="1791980"/>
                </a:lnTo>
                <a:lnTo>
                  <a:pt x="0" y="0"/>
                </a:lnTo>
                <a:close/>
              </a:path>
            </a:pathLst>
          </a:custGeom>
          <a:blipFill>
            <a:blip r:embed="rId7"/>
            <a:stretch>
              <a:fillRect/>
            </a:stretch>
          </a:blipFill>
        </p:spPr>
      </p:sp>
      <p:sp>
        <p:nvSpPr>
          <p:cNvPr id="46" name="TextBox 46"/>
          <p:cNvSpPr txBox="1"/>
          <p:nvPr/>
        </p:nvSpPr>
        <p:spPr>
          <a:xfrm>
            <a:off x="634479" y="6048092"/>
            <a:ext cx="272740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Thiết bị tường lửa</a:t>
            </a:r>
          </a:p>
        </p:txBody>
      </p:sp>
      <p:sp>
        <p:nvSpPr>
          <p:cNvPr id="47" name="TextBox 47"/>
          <p:cNvSpPr txBox="1"/>
          <p:nvPr/>
        </p:nvSpPr>
        <p:spPr>
          <a:xfrm>
            <a:off x="7323140" y="6746592"/>
            <a:ext cx="4196842" cy="143827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Thiết bị Tường lửa Firewall FortiGate FG-200E</a:t>
            </a:r>
          </a:p>
          <a:p>
            <a:pPr algn="ctr">
              <a:lnSpc>
                <a:spcPts val="2879"/>
              </a:lnSpc>
            </a:pPr>
            <a:r>
              <a:rPr lang="en-US" sz="2400">
                <a:solidFill>
                  <a:srgbClr val="000000"/>
                </a:solidFill>
                <a:latin typeface="Montserrat"/>
              </a:rPr>
              <a:t>(Nguồn: </a:t>
            </a:r>
            <a:r>
              <a:rPr lang="en-US" sz="2400" u="sng">
                <a:solidFill>
                  <a:srgbClr val="000000"/>
                </a:solidFill>
                <a:latin typeface="Montserrat"/>
                <a:hlinkClick r:id="rId8" tooltip="http://surl.li/jrjvm"/>
              </a:rPr>
              <a:t>http://surl.li/jrjvm</a:t>
            </a:r>
            <a:r>
              <a:rPr lang="en-US" sz="2400">
                <a:solidFill>
                  <a:srgbClr val="000000"/>
                </a:solidFill>
                <a:latin typeface="Montserrat"/>
              </a:rPr>
              <a:t>)</a:t>
            </a:r>
          </a:p>
          <a:p>
            <a:pPr algn="ctr">
              <a:lnSpc>
                <a:spcPts val="2879"/>
              </a:lnSpc>
            </a:pPr>
            <a:endParaRPr lang="en-US" sz="2400">
              <a:solidFill>
                <a:srgbClr val="000000"/>
              </a:solidFill>
              <a:latin typeface="Montserrat"/>
            </a:endParaRPr>
          </a:p>
        </p:txBody>
      </p:sp>
      <p:sp>
        <p:nvSpPr>
          <p:cNvPr id="48" name="Rectangle: Rounded Corners 47">
            <a:extLst>
              <a:ext uri="{FF2B5EF4-FFF2-40B4-BE49-F238E27FC236}">
                <a16:creationId xmlns:a16="http://schemas.microsoft.com/office/drawing/2014/main" id="{A49F9828-31AD-4375-8276-07ADBE9AB8D0}"/>
              </a:ext>
            </a:extLst>
          </p:cNvPr>
          <p:cNvSpPr/>
          <p:nvPr/>
        </p:nvSpPr>
        <p:spPr>
          <a:xfrm>
            <a:off x="6062240" y="422674"/>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TextBox 45"/>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629797" y="2877589"/>
            <a:ext cx="5112591" cy="4180064"/>
            <a:chOff x="0" y="0"/>
            <a:chExt cx="1346526" cy="1100922"/>
          </a:xfrm>
        </p:grpSpPr>
        <p:sp>
          <p:nvSpPr>
            <p:cNvPr id="28" name="Freeform 28"/>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sp>
        <p:nvSpPr>
          <p:cNvPr id="30" name="Freeform 30"/>
          <p:cNvSpPr/>
          <p:nvPr/>
        </p:nvSpPr>
        <p:spPr>
          <a:xfrm>
            <a:off x="674238" y="3185024"/>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49859" y="3460645"/>
            <a:ext cx="2435259" cy="2435259"/>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4" name="Group 34"/>
          <p:cNvGrpSpPr/>
          <p:nvPr/>
        </p:nvGrpSpPr>
        <p:grpSpPr>
          <a:xfrm>
            <a:off x="11285830" y="2881065"/>
            <a:ext cx="5112591" cy="4180064"/>
            <a:chOff x="0" y="0"/>
            <a:chExt cx="1346526" cy="1100922"/>
          </a:xfrm>
        </p:grpSpPr>
        <p:sp>
          <p:nvSpPr>
            <p:cNvPr id="35" name="Freeform 35"/>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sp>
        <p:nvSpPr>
          <p:cNvPr id="37" name="Freeform 37"/>
          <p:cNvSpPr/>
          <p:nvPr/>
        </p:nvSpPr>
        <p:spPr>
          <a:xfrm>
            <a:off x="11048774" y="3296107"/>
            <a:ext cx="3079172" cy="3151794"/>
          </a:xfrm>
          <a:custGeom>
            <a:avLst/>
            <a:gdLst/>
            <a:ahLst/>
            <a:cxnLst/>
            <a:rect l="l" t="t" r="r" b="b"/>
            <a:pathLst>
              <a:path w="3079172" h="3151794">
                <a:moveTo>
                  <a:pt x="0" y="0"/>
                </a:moveTo>
                <a:lnTo>
                  <a:pt x="3079171" y="0"/>
                </a:lnTo>
                <a:lnTo>
                  <a:pt x="3079171" y="3151793"/>
                </a:lnTo>
                <a:lnTo>
                  <a:pt x="0" y="3151793"/>
                </a:lnTo>
                <a:lnTo>
                  <a:pt x="0" y="0"/>
                </a:lnTo>
                <a:close/>
              </a:path>
            </a:pathLst>
          </a:custGeom>
          <a:blipFill>
            <a:blip r:embed="rId5"/>
            <a:stretch>
              <a:fillRect/>
            </a:stretch>
          </a:blipFill>
        </p:spPr>
      </p:sp>
      <p:sp>
        <p:nvSpPr>
          <p:cNvPr id="38" name="Freeform 38"/>
          <p:cNvSpPr/>
          <p:nvPr/>
        </p:nvSpPr>
        <p:spPr>
          <a:xfrm>
            <a:off x="1447223" y="4247016"/>
            <a:ext cx="1440531" cy="862518"/>
          </a:xfrm>
          <a:custGeom>
            <a:avLst/>
            <a:gdLst/>
            <a:ahLst/>
            <a:cxnLst/>
            <a:rect l="l" t="t" r="r" b="b"/>
            <a:pathLst>
              <a:path w="1440531" h="862518">
                <a:moveTo>
                  <a:pt x="0" y="0"/>
                </a:moveTo>
                <a:lnTo>
                  <a:pt x="1440531" y="0"/>
                </a:lnTo>
                <a:lnTo>
                  <a:pt x="1440531" y="862518"/>
                </a:lnTo>
                <a:lnTo>
                  <a:pt x="0" y="862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9" name="Freeform 39"/>
          <p:cNvSpPr/>
          <p:nvPr/>
        </p:nvSpPr>
        <p:spPr>
          <a:xfrm>
            <a:off x="6272501" y="3089339"/>
            <a:ext cx="4238033" cy="3565330"/>
          </a:xfrm>
          <a:custGeom>
            <a:avLst/>
            <a:gdLst/>
            <a:ahLst/>
            <a:cxnLst/>
            <a:rect l="l" t="t" r="r" b="b"/>
            <a:pathLst>
              <a:path w="4238033" h="3565330">
                <a:moveTo>
                  <a:pt x="0" y="0"/>
                </a:moveTo>
                <a:lnTo>
                  <a:pt x="4238033" y="0"/>
                </a:lnTo>
                <a:lnTo>
                  <a:pt x="4238033" y="3565329"/>
                </a:lnTo>
                <a:lnTo>
                  <a:pt x="0" y="3565329"/>
                </a:lnTo>
                <a:lnTo>
                  <a:pt x="0" y="0"/>
                </a:lnTo>
                <a:close/>
              </a:path>
            </a:pathLst>
          </a:custGeom>
          <a:blipFill>
            <a:blip r:embed="rId8"/>
            <a:stretch>
              <a:fillRect/>
            </a:stretch>
          </a:blipFill>
        </p:spPr>
      </p:sp>
      <p:sp>
        <p:nvSpPr>
          <p:cNvPr id="41" name="TextBox 41"/>
          <p:cNvSpPr txBox="1"/>
          <p:nvPr/>
        </p:nvSpPr>
        <p:spPr>
          <a:xfrm>
            <a:off x="8391518" y="6855717"/>
            <a:ext cx="4196842" cy="180022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Máy tính cho phương tiện vận chuyền Honeywell Thor VM2  (Nguồn:</a:t>
            </a:r>
            <a:r>
              <a:rPr lang="en-US" sz="2400" u="sng">
                <a:solidFill>
                  <a:srgbClr val="000000"/>
                </a:solidFill>
                <a:latin typeface="Montserrat"/>
                <a:hlinkClick r:id="rId9" tooltip="http://surl.li/jrpfp"/>
              </a:rPr>
              <a:t>http://surl.li/jrpfp</a:t>
            </a:r>
            <a:r>
              <a:rPr lang="en-US" sz="2400">
                <a:solidFill>
                  <a:srgbClr val="000000"/>
                </a:solidFill>
                <a:latin typeface="Montserrat"/>
              </a:rPr>
              <a:t>)</a:t>
            </a:r>
          </a:p>
          <a:p>
            <a:pPr algn="ctr">
              <a:lnSpc>
                <a:spcPts val="2879"/>
              </a:lnSpc>
            </a:pPr>
            <a:endParaRPr lang="en-US" sz="2400">
              <a:solidFill>
                <a:srgbClr val="000000"/>
              </a:solidFill>
              <a:latin typeface="Montserrat"/>
            </a:endParaRPr>
          </a:p>
        </p:txBody>
      </p:sp>
      <p:sp>
        <p:nvSpPr>
          <p:cNvPr id="42" name="TextBox 42"/>
          <p:cNvSpPr txBox="1"/>
          <p:nvPr/>
        </p:nvSpPr>
        <p:spPr>
          <a:xfrm>
            <a:off x="993379" y="6157217"/>
            <a:ext cx="2348219"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tính tại hiện trường</a:t>
            </a:r>
          </a:p>
        </p:txBody>
      </p:sp>
      <p:sp>
        <p:nvSpPr>
          <p:cNvPr id="43" name="Rectangle: Rounded Corners 42">
            <a:extLst>
              <a:ext uri="{FF2B5EF4-FFF2-40B4-BE49-F238E27FC236}">
                <a16:creationId xmlns:a16="http://schemas.microsoft.com/office/drawing/2014/main" id="{19D51051-C4C9-4297-A5B9-2C3B5D3042CA}"/>
              </a:ext>
            </a:extLst>
          </p:cNvPr>
          <p:cNvSpPr/>
          <p:nvPr/>
        </p:nvSpPr>
        <p:spPr>
          <a:xfrm>
            <a:off x="6094183" y="418683"/>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TextBox 40"/>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48192" y="2877589"/>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39785" y="3154194"/>
            <a:ext cx="2435259" cy="243525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175439" y="3811066"/>
            <a:ext cx="1532007" cy="1221775"/>
          </a:xfrm>
          <a:custGeom>
            <a:avLst/>
            <a:gdLst/>
            <a:ahLst/>
            <a:cxnLst/>
            <a:rect l="l" t="t" r="r" b="b"/>
            <a:pathLst>
              <a:path w="1532007" h="1221775">
                <a:moveTo>
                  <a:pt x="0" y="0"/>
                </a:moveTo>
                <a:lnTo>
                  <a:pt x="1532007" y="0"/>
                </a:lnTo>
                <a:lnTo>
                  <a:pt x="1532007" y="1221775"/>
                </a:lnTo>
                <a:lnTo>
                  <a:pt x="0" y="1221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448192" y="407060"/>
            <a:ext cx="964540" cy="96454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027260" y="619115"/>
            <a:ext cx="678745" cy="67874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6875695" y="407060"/>
            <a:ext cx="964540" cy="96454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6580555" y="619115"/>
            <a:ext cx="678745" cy="678745"/>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8471327" y="2544115"/>
            <a:ext cx="2609085" cy="3755678"/>
          </a:xfrm>
          <a:custGeom>
            <a:avLst/>
            <a:gdLst/>
            <a:ahLst/>
            <a:cxnLst/>
            <a:rect l="l" t="t" r="r" b="b"/>
            <a:pathLst>
              <a:path w="2609085" h="3755678">
                <a:moveTo>
                  <a:pt x="0" y="0"/>
                </a:moveTo>
                <a:lnTo>
                  <a:pt x="2609085" y="0"/>
                </a:lnTo>
                <a:lnTo>
                  <a:pt x="2609085" y="3755678"/>
                </a:lnTo>
                <a:lnTo>
                  <a:pt x="0" y="3755678"/>
                </a:lnTo>
                <a:lnTo>
                  <a:pt x="0" y="0"/>
                </a:lnTo>
                <a:close/>
              </a:path>
            </a:pathLst>
          </a:custGeom>
          <a:blipFill>
            <a:blip r:embed="rId7"/>
            <a:stretch>
              <a:fillRect/>
            </a:stretch>
          </a:blipFill>
        </p:spPr>
      </p:sp>
      <p:sp>
        <p:nvSpPr>
          <p:cNvPr id="24" name="TextBox 24"/>
          <p:cNvSpPr txBox="1"/>
          <p:nvPr/>
        </p:nvSpPr>
        <p:spPr>
          <a:xfrm>
            <a:off x="691305" y="5850766"/>
            <a:ext cx="2500276" cy="10318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trạm và các trang thiết bị mạng</a:t>
            </a:r>
          </a:p>
        </p:txBody>
      </p:sp>
      <p:sp>
        <p:nvSpPr>
          <p:cNvPr id="26" name="TextBox 26"/>
          <p:cNvSpPr txBox="1"/>
          <p:nvPr/>
        </p:nvSpPr>
        <p:spPr>
          <a:xfrm>
            <a:off x="7677448" y="6571283"/>
            <a:ext cx="4196842" cy="143827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Máy Bộ Văn Phòng Dell OptiPlex 3060 SFF8100   (Nguồn: </a:t>
            </a:r>
            <a:r>
              <a:rPr lang="en-US" sz="2400" u="sng">
                <a:solidFill>
                  <a:srgbClr val="000000"/>
                </a:solidFill>
                <a:latin typeface="Montserrat"/>
                <a:hlinkClick r:id="rId8" tooltip="http://surl.li/jrozb"/>
              </a:rPr>
              <a:t>http://surl.li/jrozb</a:t>
            </a:r>
            <a:r>
              <a:rPr lang="en-US" sz="2400">
                <a:solidFill>
                  <a:srgbClr val="000000"/>
                </a:solidFill>
                <a:latin typeface="Montserrat"/>
              </a:rPr>
              <a:t>)</a:t>
            </a:r>
          </a:p>
          <a:p>
            <a:pPr algn="ctr">
              <a:lnSpc>
                <a:spcPts val="2879"/>
              </a:lnSpc>
            </a:pPr>
            <a:endParaRPr lang="en-US" sz="2400">
              <a:solidFill>
                <a:srgbClr val="000000"/>
              </a:solidFill>
              <a:latin typeface="Montserrat"/>
            </a:endParaRPr>
          </a:p>
        </p:txBody>
      </p:sp>
      <p:sp>
        <p:nvSpPr>
          <p:cNvPr id="27" name="Rectangle: Rounded Corners 26">
            <a:extLst>
              <a:ext uri="{FF2B5EF4-FFF2-40B4-BE49-F238E27FC236}">
                <a16:creationId xmlns:a16="http://schemas.microsoft.com/office/drawing/2014/main" id="{6057E536-EE7A-4D97-8F20-7958AC81CC91}"/>
              </a:ext>
            </a:extLst>
          </p:cNvPr>
          <p:cNvSpPr/>
          <p:nvPr/>
        </p:nvSpPr>
        <p:spPr>
          <a:xfrm>
            <a:off x="6094183" y="418344"/>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5"/>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48192" y="2877589"/>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739785" y="3154194"/>
            <a:ext cx="2435259" cy="2435259"/>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1175439" y="3811066"/>
            <a:ext cx="1532007" cy="1221775"/>
          </a:xfrm>
          <a:custGeom>
            <a:avLst/>
            <a:gdLst/>
            <a:ahLst/>
            <a:cxnLst/>
            <a:rect l="l" t="t" r="r" b="b"/>
            <a:pathLst>
              <a:path w="1532007" h="1221775">
                <a:moveTo>
                  <a:pt x="0" y="0"/>
                </a:moveTo>
                <a:lnTo>
                  <a:pt x="1532007" y="0"/>
                </a:lnTo>
                <a:lnTo>
                  <a:pt x="1532007" y="1221775"/>
                </a:lnTo>
                <a:lnTo>
                  <a:pt x="0" y="1221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1" name="Group 11"/>
          <p:cNvGrpSpPr/>
          <p:nvPr/>
        </p:nvGrpSpPr>
        <p:grpSpPr>
          <a:xfrm>
            <a:off x="448192" y="407060"/>
            <a:ext cx="964540" cy="964540"/>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027260" y="619115"/>
            <a:ext cx="678745" cy="678745"/>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6875695" y="407060"/>
            <a:ext cx="964540" cy="96454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16580555" y="619115"/>
            <a:ext cx="678745" cy="678745"/>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7784759" y="2745344"/>
            <a:ext cx="4613537" cy="3250990"/>
          </a:xfrm>
          <a:custGeom>
            <a:avLst/>
            <a:gdLst/>
            <a:ahLst/>
            <a:cxnLst/>
            <a:rect l="l" t="t" r="r" b="b"/>
            <a:pathLst>
              <a:path w="4613537" h="3250990">
                <a:moveTo>
                  <a:pt x="0" y="0"/>
                </a:moveTo>
                <a:lnTo>
                  <a:pt x="4613538" y="0"/>
                </a:lnTo>
                <a:lnTo>
                  <a:pt x="4613538" y="3250990"/>
                </a:lnTo>
                <a:lnTo>
                  <a:pt x="0" y="3250990"/>
                </a:lnTo>
                <a:lnTo>
                  <a:pt x="0" y="0"/>
                </a:lnTo>
                <a:close/>
              </a:path>
            </a:pathLst>
          </a:custGeom>
          <a:blipFill>
            <a:blip r:embed="rId7"/>
            <a:stretch>
              <a:fillRect/>
            </a:stretch>
          </a:blipFill>
        </p:spPr>
      </p:sp>
      <p:sp>
        <p:nvSpPr>
          <p:cNvPr id="24" name="TextBox 24"/>
          <p:cNvSpPr txBox="1"/>
          <p:nvPr/>
        </p:nvSpPr>
        <p:spPr>
          <a:xfrm>
            <a:off x="691305" y="5850766"/>
            <a:ext cx="2500276" cy="10318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trạm và các trang thiết bị mạng</a:t>
            </a:r>
          </a:p>
        </p:txBody>
      </p:sp>
      <p:sp>
        <p:nvSpPr>
          <p:cNvPr id="26" name="TextBox 26"/>
          <p:cNvSpPr txBox="1"/>
          <p:nvPr/>
        </p:nvSpPr>
        <p:spPr>
          <a:xfrm>
            <a:off x="7993107" y="6587085"/>
            <a:ext cx="4196842" cy="107632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Máy in HP LaserJet 107a</a:t>
            </a:r>
          </a:p>
          <a:p>
            <a:pPr algn="ctr">
              <a:lnSpc>
                <a:spcPts val="2879"/>
              </a:lnSpc>
            </a:pPr>
            <a:r>
              <a:rPr lang="en-US" sz="2400">
                <a:solidFill>
                  <a:srgbClr val="000000"/>
                </a:solidFill>
                <a:latin typeface="Montserrat"/>
              </a:rPr>
              <a:t>  (Nguồn:http://surl.li/jrpgq)</a:t>
            </a:r>
          </a:p>
          <a:p>
            <a:pPr algn="ctr">
              <a:lnSpc>
                <a:spcPts val="2879"/>
              </a:lnSpc>
            </a:pPr>
            <a:endParaRPr lang="en-US" sz="2400">
              <a:solidFill>
                <a:srgbClr val="000000"/>
              </a:solidFill>
              <a:latin typeface="Montserrat"/>
            </a:endParaRPr>
          </a:p>
        </p:txBody>
      </p:sp>
      <p:sp>
        <p:nvSpPr>
          <p:cNvPr id="27" name="Rectangle: Rounded Corners 26">
            <a:extLst>
              <a:ext uri="{FF2B5EF4-FFF2-40B4-BE49-F238E27FC236}">
                <a16:creationId xmlns:a16="http://schemas.microsoft.com/office/drawing/2014/main" id="{1C322AA1-E2BF-4831-B2F4-10B0723A510F}"/>
              </a:ext>
            </a:extLst>
          </p:cNvPr>
          <p:cNvSpPr/>
          <p:nvPr/>
        </p:nvSpPr>
        <p:spPr>
          <a:xfrm>
            <a:off x="6099620" y="418683"/>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5"/>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7" name="Freeform 27"/>
          <p:cNvSpPr/>
          <p:nvPr/>
        </p:nvSpPr>
        <p:spPr>
          <a:xfrm>
            <a:off x="448192" y="2877589"/>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8" name="Group 28"/>
          <p:cNvGrpSpPr/>
          <p:nvPr/>
        </p:nvGrpSpPr>
        <p:grpSpPr>
          <a:xfrm>
            <a:off x="739785" y="3154194"/>
            <a:ext cx="2435259" cy="2435259"/>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5334657" y="2384401"/>
            <a:ext cx="11245898" cy="5152220"/>
            <a:chOff x="0" y="-38100"/>
            <a:chExt cx="2961883" cy="1356963"/>
          </a:xfrm>
        </p:grpSpPr>
        <p:sp>
          <p:nvSpPr>
            <p:cNvPr id="32" name="Freeform 32"/>
            <p:cNvSpPr/>
            <p:nvPr/>
          </p:nvSpPr>
          <p:spPr>
            <a:xfrm>
              <a:off x="0" y="0"/>
              <a:ext cx="2961883" cy="1318863"/>
            </a:xfrm>
            <a:custGeom>
              <a:avLst/>
              <a:gdLst/>
              <a:ahLst/>
              <a:cxnLst/>
              <a:rect l="l" t="t" r="r" b="b"/>
              <a:pathLst>
                <a:path w="2961883" h="1318863">
                  <a:moveTo>
                    <a:pt x="35110" y="0"/>
                  </a:moveTo>
                  <a:lnTo>
                    <a:pt x="2926773" y="0"/>
                  </a:lnTo>
                  <a:cubicBezTo>
                    <a:pt x="2936085" y="0"/>
                    <a:pt x="2945015" y="3699"/>
                    <a:pt x="2951599" y="10283"/>
                  </a:cubicBezTo>
                  <a:cubicBezTo>
                    <a:pt x="2958184" y="16868"/>
                    <a:pt x="2961883" y="25798"/>
                    <a:pt x="2961883" y="35110"/>
                  </a:cubicBezTo>
                  <a:lnTo>
                    <a:pt x="2961883" y="1283754"/>
                  </a:lnTo>
                  <a:cubicBezTo>
                    <a:pt x="2961883" y="1293066"/>
                    <a:pt x="2958184" y="1301996"/>
                    <a:pt x="2951599" y="1308580"/>
                  </a:cubicBezTo>
                  <a:cubicBezTo>
                    <a:pt x="2945015" y="1315164"/>
                    <a:pt x="2936085" y="1318863"/>
                    <a:pt x="2926773" y="1318863"/>
                  </a:cubicBezTo>
                  <a:lnTo>
                    <a:pt x="35110" y="1318863"/>
                  </a:lnTo>
                  <a:cubicBezTo>
                    <a:pt x="25798" y="1318863"/>
                    <a:pt x="16868" y="1315164"/>
                    <a:pt x="10283" y="1308580"/>
                  </a:cubicBezTo>
                  <a:cubicBezTo>
                    <a:pt x="3699" y="1301996"/>
                    <a:pt x="0" y="1293066"/>
                    <a:pt x="0" y="1283754"/>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33" name="TextBox 33"/>
            <p:cNvSpPr txBox="1"/>
            <p:nvPr/>
          </p:nvSpPr>
          <p:spPr>
            <a:xfrm>
              <a:off x="0" y="-38100"/>
              <a:ext cx="2127156" cy="850900"/>
            </a:xfrm>
            <a:prstGeom prst="rect">
              <a:avLst/>
            </a:prstGeom>
          </p:spPr>
          <p:txBody>
            <a:bodyPr lIns="228600" tIns="228600" rIns="228600" bIns="228600" rtlCol="0" anchor="t"/>
            <a:lstStyle/>
            <a:p>
              <a:pPr algn="just">
                <a:lnSpc>
                  <a:spcPts val="3359"/>
                </a:lnSpc>
              </a:pPr>
              <a:r>
                <a:rPr lang="en-US" sz="2400" dirty="0" err="1">
                  <a:solidFill>
                    <a:srgbClr val="000000"/>
                  </a:solidFill>
                  <a:latin typeface="Montserrat Bold"/>
                </a:rPr>
                <a:t>Thiết</a:t>
              </a:r>
              <a:r>
                <a:rPr lang="en-US" sz="2400" dirty="0">
                  <a:solidFill>
                    <a:srgbClr val="000000"/>
                  </a:solidFill>
                  <a:latin typeface="Montserrat Bold"/>
                </a:rPr>
                <a:t> </a:t>
              </a:r>
              <a:r>
                <a:rPr lang="en-US" sz="2400" dirty="0" err="1">
                  <a:solidFill>
                    <a:srgbClr val="000000"/>
                  </a:solidFill>
                  <a:latin typeface="Montserrat Bold"/>
                </a:rPr>
                <a:t>bị</a:t>
              </a:r>
              <a:r>
                <a:rPr lang="en-US" sz="2400" dirty="0">
                  <a:solidFill>
                    <a:srgbClr val="000000"/>
                  </a:solidFill>
                  <a:latin typeface="Montserrat Bold"/>
                </a:rPr>
                <a:t> </a:t>
              </a:r>
              <a:r>
                <a:rPr lang="en-US" sz="2400" dirty="0" err="1">
                  <a:solidFill>
                    <a:srgbClr val="000000"/>
                  </a:solidFill>
                  <a:latin typeface="Montserrat Bold"/>
                </a:rPr>
                <a:t>mạng</a:t>
              </a:r>
              <a:r>
                <a:rPr lang="en-US" sz="2400" dirty="0">
                  <a:solidFill>
                    <a:srgbClr val="000000"/>
                  </a:solidFill>
                  <a:latin typeface="Montserrat Bold"/>
                </a:rPr>
                <a:t> CISCO</a:t>
              </a:r>
            </a:p>
            <a:p>
              <a:pPr marL="518160" lvl="1" indent="-259080" algn="just">
                <a:lnSpc>
                  <a:spcPts val="3359"/>
                </a:lnSpc>
                <a:buFont typeface="Arial"/>
                <a:buChar char="•"/>
              </a:pPr>
              <a:r>
                <a:rPr lang="en-US" sz="2400" dirty="0">
                  <a:solidFill>
                    <a:srgbClr val="000000"/>
                  </a:solidFill>
                  <a:latin typeface="Montserrat"/>
                </a:rPr>
                <a:t>Cisco WS-C2960 - 24TC - S </a:t>
              </a:r>
            </a:p>
            <a:p>
              <a:pPr algn="just">
                <a:lnSpc>
                  <a:spcPts val="3359"/>
                </a:lnSpc>
              </a:pPr>
              <a:endParaRPr lang="en-US" sz="2400" dirty="0">
                <a:solidFill>
                  <a:srgbClr val="000000"/>
                </a:solidFill>
                <a:latin typeface="Montserrat"/>
              </a:endParaRPr>
            </a:p>
          </p:txBody>
        </p:sp>
      </p:grpSp>
      <p:sp>
        <p:nvSpPr>
          <p:cNvPr id="34" name="Freeform 34"/>
          <p:cNvSpPr/>
          <p:nvPr/>
        </p:nvSpPr>
        <p:spPr>
          <a:xfrm>
            <a:off x="1156389" y="3801541"/>
            <a:ext cx="1532007" cy="1221775"/>
          </a:xfrm>
          <a:custGeom>
            <a:avLst/>
            <a:gdLst/>
            <a:ahLst/>
            <a:cxnLst/>
            <a:rect l="l" t="t" r="r" b="b"/>
            <a:pathLst>
              <a:path w="1532007" h="1221775">
                <a:moveTo>
                  <a:pt x="0" y="0"/>
                </a:moveTo>
                <a:lnTo>
                  <a:pt x="1532007" y="0"/>
                </a:lnTo>
                <a:lnTo>
                  <a:pt x="1532007" y="1221775"/>
                </a:lnTo>
                <a:lnTo>
                  <a:pt x="0" y="12217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Freeform 35"/>
          <p:cNvSpPr/>
          <p:nvPr/>
        </p:nvSpPr>
        <p:spPr>
          <a:xfrm>
            <a:off x="5334657" y="4816462"/>
            <a:ext cx="10219212" cy="3071907"/>
          </a:xfrm>
          <a:custGeom>
            <a:avLst/>
            <a:gdLst/>
            <a:ahLst/>
            <a:cxnLst/>
            <a:rect l="l" t="t" r="r" b="b"/>
            <a:pathLst>
              <a:path w="10219212" h="3071907">
                <a:moveTo>
                  <a:pt x="0" y="0"/>
                </a:moveTo>
                <a:lnTo>
                  <a:pt x="10219211" y="0"/>
                </a:lnTo>
                <a:lnTo>
                  <a:pt x="10219211" y="3071907"/>
                </a:lnTo>
                <a:lnTo>
                  <a:pt x="0" y="3071907"/>
                </a:lnTo>
                <a:lnTo>
                  <a:pt x="0" y="0"/>
                </a:lnTo>
                <a:close/>
              </a:path>
            </a:pathLst>
          </a:custGeom>
          <a:blipFill>
            <a:blip r:embed="rId7"/>
            <a:stretch>
              <a:fillRect/>
            </a:stretch>
          </a:blipFill>
        </p:spPr>
      </p:sp>
      <p:sp>
        <p:nvSpPr>
          <p:cNvPr id="37" name="TextBox 37"/>
          <p:cNvSpPr txBox="1"/>
          <p:nvPr/>
        </p:nvSpPr>
        <p:spPr>
          <a:xfrm>
            <a:off x="691305" y="5850766"/>
            <a:ext cx="2500276" cy="10318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trạm và các trang thiết bị mạng</a:t>
            </a:r>
          </a:p>
        </p:txBody>
      </p:sp>
      <p:sp>
        <p:nvSpPr>
          <p:cNvPr id="38" name="Rectangle: Rounded Corners 37">
            <a:extLst>
              <a:ext uri="{FF2B5EF4-FFF2-40B4-BE49-F238E27FC236}">
                <a16:creationId xmlns:a16="http://schemas.microsoft.com/office/drawing/2014/main" id="{F3730249-5C7D-4150-9B17-E6AA2F9773FF}"/>
              </a:ext>
            </a:extLst>
          </p:cNvPr>
          <p:cNvSpPr/>
          <p:nvPr/>
        </p:nvSpPr>
        <p:spPr>
          <a:xfrm>
            <a:off x="6094183" y="420780"/>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TextBox 36"/>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3545245" y="2807166"/>
            <a:ext cx="11245898" cy="2270776"/>
            <a:chOff x="0" y="0"/>
            <a:chExt cx="2961883" cy="598065"/>
          </a:xfrm>
        </p:grpSpPr>
        <p:sp>
          <p:nvSpPr>
            <p:cNvPr id="28" name="Freeform 28"/>
            <p:cNvSpPr/>
            <p:nvPr/>
          </p:nvSpPr>
          <p:spPr>
            <a:xfrm>
              <a:off x="0" y="0"/>
              <a:ext cx="2961883" cy="598065"/>
            </a:xfrm>
            <a:custGeom>
              <a:avLst/>
              <a:gdLst/>
              <a:ahLst/>
              <a:cxnLst/>
              <a:rect l="l" t="t" r="r" b="b"/>
              <a:pathLst>
                <a:path w="2961883" h="598065">
                  <a:moveTo>
                    <a:pt x="35110" y="0"/>
                  </a:moveTo>
                  <a:lnTo>
                    <a:pt x="2926773" y="0"/>
                  </a:lnTo>
                  <a:cubicBezTo>
                    <a:pt x="2936085" y="0"/>
                    <a:pt x="2945015" y="3699"/>
                    <a:pt x="2951599" y="10283"/>
                  </a:cubicBezTo>
                  <a:cubicBezTo>
                    <a:pt x="2958184" y="16868"/>
                    <a:pt x="2961883" y="25798"/>
                    <a:pt x="2961883" y="35110"/>
                  </a:cubicBezTo>
                  <a:lnTo>
                    <a:pt x="2961883" y="562955"/>
                  </a:lnTo>
                  <a:cubicBezTo>
                    <a:pt x="2961883" y="572267"/>
                    <a:pt x="2958184" y="581197"/>
                    <a:pt x="2951599" y="587781"/>
                  </a:cubicBezTo>
                  <a:cubicBezTo>
                    <a:pt x="2945015" y="594366"/>
                    <a:pt x="2936085" y="598065"/>
                    <a:pt x="2926773" y="598065"/>
                  </a:cubicBezTo>
                  <a:lnTo>
                    <a:pt x="35110" y="598065"/>
                  </a:lnTo>
                  <a:cubicBezTo>
                    <a:pt x="25798" y="598065"/>
                    <a:pt x="16868" y="594366"/>
                    <a:pt x="10283" y="587781"/>
                  </a:cubicBezTo>
                  <a:cubicBezTo>
                    <a:pt x="3699" y="581197"/>
                    <a:pt x="0" y="572267"/>
                    <a:pt x="0" y="562955"/>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sp>
        <p:nvSpPr>
          <p:cNvPr id="30" name="Freeform 30"/>
          <p:cNvSpPr/>
          <p:nvPr/>
        </p:nvSpPr>
        <p:spPr>
          <a:xfrm>
            <a:off x="3998908" y="2908425"/>
            <a:ext cx="10174656" cy="2068259"/>
          </a:xfrm>
          <a:custGeom>
            <a:avLst/>
            <a:gdLst/>
            <a:ahLst/>
            <a:cxnLst/>
            <a:rect l="l" t="t" r="r" b="b"/>
            <a:pathLst>
              <a:path w="10174656" h="2068259">
                <a:moveTo>
                  <a:pt x="0" y="0"/>
                </a:moveTo>
                <a:lnTo>
                  <a:pt x="10174657" y="0"/>
                </a:lnTo>
                <a:lnTo>
                  <a:pt x="10174657" y="2068259"/>
                </a:lnTo>
                <a:lnTo>
                  <a:pt x="0" y="2068259"/>
                </a:lnTo>
                <a:lnTo>
                  <a:pt x="0" y="0"/>
                </a:lnTo>
                <a:close/>
              </a:path>
            </a:pathLst>
          </a:custGeom>
          <a:blipFill>
            <a:blip r:embed="rId3"/>
            <a:stretch>
              <a:fillRect/>
            </a:stretch>
          </a:blipFill>
        </p:spPr>
      </p:sp>
      <p:sp>
        <p:nvSpPr>
          <p:cNvPr id="32" name="AutoShape 32"/>
          <p:cNvSpPr/>
          <p:nvPr/>
        </p:nvSpPr>
        <p:spPr>
          <a:xfrm flipH="1" flipV="1">
            <a:off x="9190613" y="5601756"/>
            <a:ext cx="9525" cy="2568064"/>
          </a:xfrm>
          <a:prstGeom prst="line">
            <a:avLst/>
          </a:prstGeom>
          <a:ln w="38100" cap="flat">
            <a:solidFill>
              <a:srgbClr val="293E6B"/>
            </a:solidFill>
            <a:prstDash val="solid"/>
            <a:headEnd type="none" w="sm" len="sm"/>
            <a:tailEnd type="none" w="sm" len="sm"/>
          </a:ln>
        </p:spPr>
      </p:sp>
      <p:sp>
        <p:nvSpPr>
          <p:cNvPr id="33" name="TextBox 33"/>
          <p:cNvSpPr txBox="1"/>
          <p:nvPr/>
        </p:nvSpPr>
        <p:spPr>
          <a:xfrm>
            <a:off x="2292164" y="5956733"/>
            <a:ext cx="5777159" cy="2213087"/>
          </a:xfrm>
          <a:prstGeom prst="rect">
            <a:avLst/>
          </a:prstGeom>
        </p:spPr>
        <p:txBody>
          <a:bodyPr lIns="0" tIns="0" rIns="0" bIns="0" rtlCol="0" anchor="t">
            <a:spAutoFit/>
          </a:bodyPr>
          <a:lstStyle/>
          <a:p>
            <a:pPr algn="just">
              <a:lnSpc>
                <a:spcPts val="2968"/>
              </a:lnSpc>
            </a:pPr>
            <a:r>
              <a:rPr lang="en-US" sz="2120">
                <a:solidFill>
                  <a:srgbClr val="000000"/>
                </a:solidFill>
                <a:latin typeface="Montserrat"/>
              </a:rPr>
              <a:t>Hệ điều hành Windows Server 2016 Standard với các tính năng như triển khai máy chủ, lưu trữ và mạng, cũng như hỗ trợ cho các dịch vụ điện toán đám mây và máy chủ ảo hóa. </a:t>
            </a:r>
          </a:p>
          <a:p>
            <a:pPr algn="just">
              <a:lnSpc>
                <a:spcPts val="2968"/>
              </a:lnSpc>
            </a:pPr>
            <a:endParaRPr lang="en-US" sz="2120">
              <a:solidFill>
                <a:srgbClr val="000000"/>
              </a:solidFill>
              <a:latin typeface="Montserrat"/>
            </a:endParaRPr>
          </a:p>
        </p:txBody>
      </p:sp>
      <p:sp>
        <p:nvSpPr>
          <p:cNvPr id="34" name="TextBox 34"/>
          <p:cNvSpPr txBox="1"/>
          <p:nvPr/>
        </p:nvSpPr>
        <p:spPr>
          <a:xfrm>
            <a:off x="10324088" y="5956733"/>
            <a:ext cx="5777159" cy="2213087"/>
          </a:xfrm>
          <a:prstGeom prst="rect">
            <a:avLst/>
          </a:prstGeom>
        </p:spPr>
        <p:txBody>
          <a:bodyPr lIns="0" tIns="0" rIns="0" bIns="0" rtlCol="0" anchor="t">
            <a:spAutoFit/>
          </a:bodyPr>
          <a:lstStyle/>
          <a:p>
            <a:pPr algn="just">
              <a:lnSpc>
                <a:spcPts val="2968"/>
              </a:lnSpc>
            </a:pPr>
            <a:r>
              <a:rPr lang="en-US" sz="2120">
                <a:solidFill>
                  <a:srgbClr val="000000"/>
                </a:solidFill>
                <a:latin typeface="Montserrat"/>
              </a:rPr>
              <a:t>MS SQL Server 2016 Enterprise có thể quản lý các cơ sở dữ liệu lớn lên đến 524 petabytes và đánh địa chỉ 12 terabytes bộ nhớ và hỗ trợ tới 640 bộ vi xử lý (các core của CPU). </a:t>
            </a:r>
          </a:p>
          <a:p>
            <a:pPr algn="just">
              <a:lnSpc>
                <a:spcPts val="2968"/>
              </a:lnSpc>
            </a:pPr>
            <a:endParaRPr lang="en-US" sz="2120">
              <a:solidFill>
                <a:srgbClr val="000000"/>
              </a:solidFill>
              <a:latin typeface="Montserrat"/>
            </a:endParaRPr>
          </a:p>
        </p:txBody>
      </p:sp>
      <p:sp>
        <p:nvSpPr>
          <p:cNvPr id="35" name="Rectangle: Rounded Corners 34">
            <a:extLst>
              <a:ext uri="{FF2B5EF4-FFF2-40B4-BE49-F238E27FC236}">
                <a16:creationId xmlns:a16="http://schemas.microsoft.com/office/drawing/2014/main" id="{0024388C-2CFB-42A2-9C82-C2EBF4FA291A}"/>
              </a:ext>
            </a:extLst>
          </p:cNvPr>
          <p:cNvSpPr/>
          <p:nvPr/>
        </p:nvSpPr>
        <p:spPr>
          <a:xfrm>
            <a:off x="6118378" y="188478"/>
            <a:ext cx="6163519" cy="1725145"/>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TextBox 31"/>
          <p:cNvSpPr txBox="1"/>
          <p:nvPr/>
        </p:nvSpPr>
        <p:spPr>
          <a:xfrm>
            <a:off x="5650559" y="523684"/>
            <a:ext cx="7092292" cy="105473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PHẦN MỀM</a:t>
            </a:r>
          </a:p>
          <a:p>
            <a:pPr algn="ctr">
              <a:lnSpc>
                <a:spcPts val="3500"/>
              </a:lnSpc>
            </a:pPr>
            <a:r>
              <a:rPr lang="en-US" sz="2800" dirty="0" err="1">
                <a:solidFill>
                  <a:srgbClr val="FFFFFF"/>
                </a:solidFill>
                <a:latin typeface="Montserrat Bold"/>
              </a:rPr>
              <a:t>Phần</a:t>
            </a:r>
            <a:r>
              <a:rPr lang="en-US" sz="2800" dirty="0">
                <a:solidFill>
                  <a:srgbClr val="FFFFFF"/>
                </a:solidFill>
                <a:latin typeface="Montserrat Bold"/>
              </a:rPr>
              <a:t> </a:t>
            </a:r>
            <a:r>
              <a:rPr lang="en-US" sz="2800" dirty="0" err="1">
                <a:solidFill>
                  <a:srgbClr val="FFFFFF"/>
                </a:solidFill>
                <a:latin typeface="Montserrat Bold"/>
              </a:rPr>
              <a:t>mềm</a:t>
            </a:r>
            <a:r>
              <a:rPr lang="en-US" sz="2800" dirty="0">
                <a:solidFill>
                  <a:srgbClr val="FFFFFF"/>
                </a:solidFill>
                <a:latin typeface="Montserrat Bold"/>
              </a:rPr>
              <a:t> </a:t>
            </a:r>
            <a:r>
              <a:rPr lang="en-US" sz="2800" dirty="0" err="1">
                <a:solidFill>
                  <a:srgbClr val="FFFFFF"/>
                </a:solidFill>
                <a:latin typeface="Montserrat Bold"/>
              </a:rPr>
              <a:t>hệ</a:t>
            </a:r>
            <a:r>
              <a:rPr lang="en-US" sz="2800" dirty="0">
                <a:solidFill>
                  <a:srgbClr val="FFFFFF"/>
                </a:solidFill>
                <a:latin typeface="Montserrat Bold"/>
              </a:rPr>
              <a:t> </a:t>
            </a:r>
            <a:r>
              <a:rPr lang="en-US" sz="2800" dirty="0" err="1">
                <a:solidFill>
                  <a:srgbClr val="FFFFFF"/>
                </a:solidFill>
                <a:latin typeface="Montserrat Bold"/>
              </a:rPr>
              <a:t>thống</a:t>
            </a:r>
            <a:endParaRPr lang="en-US" sz="2800" dirty="0">
              <a:solidFill>
                <a:srgbClr val="FFFFFF"/>
              </a:solidFill>
              <a:latin typeface="Montserrat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3393719" y="2296151"/>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3613955" y="2530779"/>
            <a:ext cx="2065690" cy="2065690"/>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6291823" y="2296151"/>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6539164" y="2530779"/>
            <a:ext cx="2065690" cy="206569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9230580" y="2277570"/>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9464373" y="2530779"/>
            <a:ext cx="2065690" cy="206569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a:off x="12155789" y="2309708"/>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5" name="Group 25"/>
          <p:cNvGrpSpPr/>
          <p:nvPr/>
        </p:nvGrpSpPr>
        <p:grpSpPr>
          <a:xfrm>
            <a:off x="12389582" y="2530779"/>
            <a:ext cx="2065690" cy="206569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8" name="Freeform 28"/>
          <p:cNvSpPr/>
          <p:nvPr/>
        </p:nvSpPr>
        <p:spPr>
          <a:xfrm>
            <a:off x="15080998" y="2296985"/>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9" name="Group 29"/>
          <p:cNvGrpSpPr/>
          <p:nvPr/>
        </p:nvGrpSpPr>
        <p:grpSpPr>
          <a:xfrm>
            <a:off x="15314791" y="2530779"/>
            <a:ext cx="2065690" cy="2065690"/>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4128970" y="9746287"/>
            <a:ext cx="8590251" cy="1081425"/>
            <a:chOff x="0" y="0"/>
            <a:chExt cx="3228220" cy="406400"/>
          </a:xfrm>
        </p:grpSpPr>
        <p:sp>
          <p:nvSpPr>
            <p:cNvPr id="33" name="Freeform 3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34" name="TextBox 3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448192" y="407060"/>
            <a:ext cx="964540" cy="96454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027260" y="619115"/>
            <a:ext cx="678745" cy="678745"/>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1" name="Group 41"/>
          <p:cNvGrpSpPr/>
          <p:nvPr/>
        </p:nvGrpSpPr>
        <p:grpSpPr>
          <a:xfrm>
            <a:off x="16875695" y="407060"/>
            <a:ext cx="964540" cy="964540"/>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4" name="Group 44"/>
          <p:cNvGrpSpPr/>
          <p:nvPr/>
        </p:nvGrpSpPr>
        <p:grpSpPr>
          <a:xfrm>
            <a:off x="16580555" y="619115"/>
            <a:ext cx="678745" cy="678745"/>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47" name="Freeform 47"/>
          <p:cNvSpPr/>
          <p:nvPr/>
        </p:nvSpPr>
        <p:spPr>
          <a:xfrm>
            <a:off x="3359845" y="5615033"/>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48" name="Group 48"/>
          <p:cNvGrpSpPr/>
          <p:nvPr/>
        </p:nvGrpSpPr>
        <p:grpSpPr>
          <a:xfrm>
            <a:off x="3580081" y="5849661"/>
            <a:ext cx="2065690" cy="2065690"/>
            <a:chOff x="0" y="0"/>
            <a:chExt cx="812800" cy="812800"/>
          </a:xfrm>
        </p:grpSpPr>
        <p:sp>
          <p:nvSpPr>
            <p:cNvPr id="49" name="Freeform 4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51" name="Freeform 51"/>
          <p:cNvSpPr/>
          <p:nvPr/>
        </p:nvSpPr>
        <p:spPr>
          <a:xfrm>
            <a:off x="6257948" y="5615033"/>
            <a:ext cx="2533277" cy="2533277"/>
          </a:xfrm>
          <a:custGeom>
            <a:avLst/>
            <a:gdLst/>
            <a:ahLst/>
            <a:cxnLst/>
            <a:rect l="l" t="t" r="r" b="b"/>
            <a:pathLst>
              <a:path w="2533277" h="2533277">
                <a:moveTo>
                  <a:pt x="0" y="0"/>
                </a:moveTo>
                <a:lnTo>
                  <a:pt x="2533278" y="0"/>
                </a:lnTo>
                <a:lnTo>
                  <a:pt x="2533278"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52" name="Group 52"/>
          <p:cNvGrpSpPr/>
          <p:nvPr/>
        </p:nvGrpSpPr>
        <p:grpSpPr>
          <a:xfrm>
            <a:off x="6505290" y="5849661"/>
            <a:ext cx="2065690" cy="2065690"/>
            <a:chOff x="0" y="0"/>
            <a:chExt cx="812800" cy="812800"/>
          </a:xfrm>
        </p:grpSpPr>
        <p:sp>
          <p:nvSpPr>
            <p:cNvPr id="53" name="Freeform 5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54" name="TextBox 5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55" name="Freeform 55"/>
          <p:cNvSpPr/>
          <p:nvPr/>
        </p:nvSpPr>
        <p:spPr>
          <a:xfrm>
            <a:off x="9196705" y="5596452"/>
            <a:ext cx="2533277" cy="2533277"/>
          </a:xfrm>
          <a:custGeom>
            <a:avLst/>
            <a:gdLst/>
            <a:ahLst/>
            <a:cxnLst/>
            <a:rect l="l" t="t" r="r" b="b"/>
            <a:pathLst>
              <a:path w="2533277" h="2533277">
                <a:moveTo>
                  <a:pt x="0" y="0"/>
                </a:moveTo>
                <a:lnTo>
                  <a:pt x="2533278" y="0"/>
                </a:lnTo>
                <a:lnTo>
                  <a:pt x="2533278"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56" name="Group 56"/>
          <p:cNvGrpSpPr/>
          <p:nvPr/>
        </p:nvGrpSpPr>
        <p:grpSpPr>
          <a:xfrm>
            <a:off x="9430499" y="5849661"/>
            <a:ext cx="2065690" cy="2065690"/>
            <a:chOff x="0" y="0"/>
            <a:chExt cx="812800" cy="812800"/>
          </a:xfrm>
        </p:grpSpPr>
        <p:sp>
          <p:nvSpPr>
            <p:cNvPr id="57" name="Freeform 5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59" name="Freeform 59"/>
          <p:cNvSpPr/>
          <p:nvPr/>
        </p:nvSpPr>
        <p:spPr>
          <a:xfrm>
            <a:off x="12121914" y="5628591"/>
            <a:ext cx="2533277" cy="2533277"/>
          </a:xfrm>
          <a:custGeom>
            <a:avLst/>
            <a:gdLst/>
            <a:ahLst/>
            <a:cxnLst/>
            <a:rect l="l" t="t" r="r" b="b"/>
            <a:pathLst>
              <a:path w="2533277" h="2533277">
                <a:moveTo>
                  <a:pt x="0" y="0"/>
                </a:moveTo>
                <a:lnTo>
                  <a:pt x="2533278" y="0"/>
                </a:lnTo>
                <a:lnTo>
                  <a:pt x="2533278"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60" name="Group 60"/>
          <p:cNvGrpSpPr/>
          <p:nvPr/>
        </p:nvGrpSpPr>
        <p:grpSpPr>
          <a:xfrm>
            <a:off x="12355708" y="5849661"/>
            <a:ext cx="2065690" cy="2065690"/>
            <a:chOff x="0" y="0"/>
            <a:chExt cx="812800" cy="812800"/>
          </a:xfrm>
        </p:grpSpPr>
        <p:sp>
          <p:nvSpPr>
            <p:cNvPr id="61" name="Freeform 6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3" name="Freeform 63"/>
          <p:cNvSpPr/>
          <p:nvPr/>
        </p:nvSpPr>
        <p:spPr>
          <a:xfrm>
            <a:off x="15047124" y="5615868"/>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64" name="Group 64"/>
          <p:cNvGrpSpPr/>
          <p:nvPr/>
        </p:nvGrpSpPr>
        <p:grpSpPr>
          <a:xfrm>
            <a:off x="15280917" y="5849661"/>
            <a:ext cx="2065690" cy="2065690"/>
            <a:chOff x="0" y="0"/>
            <a:chExt cx="812800" cy="812800"/>
          </a:xfrm>
        </p:grpSpPr>
        <p:sp>
          <p:nvSpPr>
            <p:cNvPr id="65" name="Freeform 6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66" name="TextBox 6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7" name="Freeform 67"/>
          <p:cNvSpPr/>
          <p:nvPr/>
        </p:nvSpPr>
        <p:spPr>
          <a:xfrm>
            <a:off x="493192" y="2309708"/>
            <a:ext cx="2533277" cy="2533277"/>
          </a:xfrm>
          <a:custGeom>
            <a:avLst/>
            <a:gdLst/>
            <a:ahLst/>
            <a:cxnLst/>
            <a:rect l="l" t="t" r="r" b="b"/>
            <a:pathLst>
              <a:path w="2533277" h="2533277">
                <a:moveTo>
                  <a:pt x="0" y="0"/>
                </a:moveTo>
                <a:lnTo>
                  <a:pt x="2533278" y="0"/>
                </a:lnTo>
                <a:lnTo>
                  <a:pt x="2533278"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68" name="Group 68"/>
          <p:cNvGrpSpPr/>
          <p:nvPr/>
        </p:nvGrpSpPr>
        <p:grpSpPr>
          <a:xfrm>
            <a:off x="713428" y="2544336"/>
            <a:ext cx="2065690" cy="2065690"/>
            <a:chOff x="0" y="0"/>
            <a:chExt cx="812800" cy="812800"/>
          </a:xfrm>
        </p:grpSpPr>
        <p:sp>
          <p:nvSpPr>
            <p:cNvPr id="69" name="Freeform 6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70" name="TextBox 7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1" name="Freeform 71"/>
          <p:cNvSpPr/>
          <p:nvPr/>
        </p:nvSpPr>
        <p:spPr>
          <a:xfrm>
            <a:off x="459318" y="5628591"/>
            <a:ext cx="2533277" cy="2533277"/>
          </a:xfrm>
          <a:custGeom>
            <a:avLst/>
            <a:gdLst/>
            <a:ahLst/>
            <a:cxnLst/>
            <a:rect l="l" t="t" r="r" b="b"/>
            <a:pathLst>
              <a:path w="2533277" h="2533277">
                <a:moveTo>
                  <a:pt x="0" y="0"/>
                </a:moveTo>
                <a:lnTo>
                  <a:pt x="2533277" y="0"/>
                </a:lnTo>
                <a:lnTo>
                  <a:pt x="2533277" y="2533277"/>
                </a:lnTo>
                <a:lnTo>
                  <a:pt x="0" y="2533277"/>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72" name="Group 72"/>
          <p:cNvGrpSpPr/>
          <p:nvPr/>
        </p:nvGrpSpPr>
        <p:grpSpPr>
          <a:xfrm>
            <a:off x="679554" y="5863219"/>
            <a:ext cx="2065690" cy="2065690"/>
            <a:chOff x="0" y="0"/>
            <a:chExt cx="812800" cy="812800"/>
          </a:xfrm>
        </p:grpSpPr>
        <p:sp>
          <p:nvSpPr>
            <p:cNvPr id="73" name="Freeform 7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74" name="TextBox 7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75" name="Freeform 75"/>
          <p:cNvSpPr/>
          <p:nvPr/>
        </p:nvSpPr>
        <p:spPr>
          <a:xfrm>
            <a:off x="1089958" y="6256785"/>
            <a:ext cx="1212611" cy="1212611"/>
          </a:xfrm>
          <a:custGeom>
            <a:avLst/>
            <a:gdLst/>
            <a:ahLst/>
            <a:cxnLst/>
            <a:rect l="l" t="t" r="r" b="b"/>
            <a:pathLst>
              <a:path w="1212611" h="1212611">
                <a:moveTo>
                  <a:pt x="0" y="0"/>
                </a:moveTo>
                <a:lnTo>
                  <a:pt x="1212612" y="0"/>
                </a:lnTo>
                <a:lnTo>
                  <a:pt x="1212612" y="1212612"/>
                </a:lnTo>
                <a:lnTo>
                  <a:pt x="0" y="121261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6" name="Freeform 76"/>
          <p:cNvSpPr/>
          <p:nvPr/>
        </p:nvSpPr>
        <p:spPr>
          <a:xfrm>
            <a:off x="6889079" y="3285349"/>
            <a:ext cx="1365861" cy="554881"/>
          </a:xfrm>
          <a:custGeom>
            <a:avLst/>
            <a:gdLst/>
            <a:ahLst/>
            <a:cxnLst/>
            <a:rect l="l" t="t" r="r" b="b"/>
            <a:pathLst>
              <a:path w="1365861" h="554881">
                <a:moveTo>
                  <a:pt x="0" y="0"/>
                </a:moveTo>
                <a:lnTo>
                  <a:pt x="1365860" y="0"/>
                </a:lnTo>
                <a:lnTo>
                  <a:pt x="1365860" y="554881"/>
                </a:lnTo>
                <a:lnTo>
                  <a:pt x="0" y="5548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7" name="Freeform 77"/>
          <p:cNvSpPr/>
          <p:nvPr/>
        </p:nvSpPr>
        <p:spPr>
          <a:xfrm>
            <a:off x="9992974" y="2996903"/>
            <a:ext cx="1094610" cy="1094610"/>
          </a:xfrm>
          <a:custGeom>
            <a:avLst/>
            <a:gdLst/>
            <a:ahLst/>
            <a:cxnLst/>
            <a:rect l="l" t="t" r="r" b="b"/>
            <a:pathLst>
              <a:path w="1094610" h="1094610">
                <a:moveTo>
                  <a:pt x="0" y="0"/>
                </a:moveTo>
                <a:lnTo>
                  <a:pt x="1094610" y="0"/>
                </a:lnTo>
                <a:lnTo>
                  <a:pt x="1094610" y="1094611"/>
                </a:lnTo>
                <a:lnTo>
                  <a:pt x="0" y="10946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8" name="Freeform 78"/>
          <p:cNvSpPr/>
          <p:nvPr/>
        </p:nvSpPr>
        <p:spPr>
          <a:xfrm>
            <a:off x="12888700" y="3029881"/>
            <a:ext cx="1095962" cy="1095962"/>
          </a:xfrm>
          <a:custGeom>
            <a:avLst/>
            <a:gdLst/>
            <a:ahLst/>
            <a:cxnLst/>
            <a:rect l="l" t="t" r="r" b="b"/>
            <a:pathLst>
              <a:path w="1095962" h="1095962">
                <a:moveTo>
                  <a:pt x="0" y="0"/>
                </a:moveTo>
                <a:lnTo>
                  <a:pt x="1095962" y="0"/>
                </a:lnTo>
                <a:lnTo>
                  <a:pt x="1095962" y="1095962"/>
                </a:lnTo>
                <a:lnTo>
                  <a:pt x="0" y="10959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79" name="Freeform 79"/>
          <p:cNvSpPr/>
          <p:nvPr/>
        </p:nvSpPr>
        <p:spPr>
          <a:xfrm>
            <a:off x="1247057" y="2965655"/>
            <a:ext cx="898414" cy="1224414"/>
          </a:xfrm>
          <a:custGeom>
            <a:avLst/>
            <a:gdLst/>
            <a:ahLst/>
            <a:cxnLst/>
            <a:rect l="l" t="t" r="r" b="b"/>
            <a:pathLst>
              <a:path w="898414" h="1224414">
                <a:moveTo>
                  <a:pt x="0" y="0"/>
                </a:moveTo>
                <a:lnTo>
                  <a:pt x="898414" y="0"/>
                </a:lnTo>
                <a:lnTo>
                  <a:pt x="898414" y="1224414"/>
                </a:lnTo>
                <a:lnTo>
                  <a:pt x="0" y="122441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80" name="Freeform 80"/>
          <p:cNvSpPr/>
          <p:nvPr/>
        </p:nvSpPr>
        <p:spPr>
          <a:xfrm>
            <a:off x="4065210" y="2939249"/>
            <a:ext cx="1102662" cy="1092638"/>
          </a:xfrm>
          <a:custGeom>
            <a:avLst/>
            <a:gdLst/>
            <a:ahLst/>
            <a:cxnLst/>
            <a:rect l="l" t="t" r="r" b="b"/>
            <a:pathLst>
              <a:path w="1102662" h="1092638">
                <a:moveTo>
                  <a:pt x="0" y="0"/>
                </a:moveTo>
                <a:lnTo>
                  <a:pt x="1102663" y="0"/>
                </a:lnTo>
                <a:lnTo>
                  <a:pt x="1102663" y="1092639"/>
                </a:lnTo>
                <a:lnTo>
                  <a:pt x="0" y="109263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81" name="Freeform 81"/>
          <p:cNvSpPr/>
          <p:nvPr/>
        </p:nvSpPr>
        <p:spPr>
          <a:xfrm>
            <a:off x="15727291" y="2935977"/>
            <a:ext cx="1249256" cy="1114961"/>
          </a:xfrm>
          <a:custGeom>
            <a:avLst/>
            <a:gdLst/>
            <a:ahLst/>
            <a:cxnLst/>
            <a:rect l="l" t="t" r="r" b="b"/>
            <a:pathLst>
              <a:path w="1249256" h="1114961">
                <a:moveTo>
                  <a:pt x="0" y="0"/>
                </a:moveTo>
                <a:lnTo>
                  <a:pt x="1249256" y="0"/>
                </a:lnTo>
                <a:lnTo>
                  <a:pt x="1249256" y="1114961"/>
                </a:lnTo>
                <a:lnTo>
                  <a:pt x="0" y="111496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82" name="Freeform 82"/>
          <p:cNvSpPr/>
          <p:nvPr/>
        </p:nvSpPr>
        <p:spPr>
          <a:xfrm>
            <a:off x="3958525" y="6172419"/>
            <a:ext cx="1335917" cy="1270791"/>
          </a:xfrm>
          <a:custGeom>
            <a:avLst/>
            <a:gdLst/>
            <a:ahLst/>
            <a:cxnLst/>
            <a:rect l="l" t="t" r="r" b="b"/>
            <a:pathLst>
              <a:path w="1335917" h="1270791">
                <a:moveTo>
                  <a:pt x="0" y="0"/>
                </a:moveTo>
                <a:lnTo>
                  <a:pt x="1335917" y="0"/>
                </a:lnTo>
                <a:lnTo>
                  <a:pt x="1335917" y="1270791"/>
                </a:lnTo>
                <a:lnTo>
                  <a:pt x="0" y="127079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83" name="Freeform 83"/>
          <p:cNvSpPr/>
          <p:nvPr/>
        </p:nvSpPr>
        <p:spPr>
          <a:xfrm>
            <a:off x="7089493" y="6164441"/>
            <a:ext cx="937937" cy="1304955"/>
          </a:xfrm>
          <a:custGeom>
            <a:avLst/>
            <a:gdLst/>
            <a:ahLst/>
            <a:cxnLst/>
            <a:rect l="l" t="t" r="r" b="b"/>
            <a:pathLst>
              <a:path w="937937" h="1304955">
                <a:moveTo>
                  <a:pt x="0" y="0"/>
                </a:moveTo>
                <a:lnTo>
                  <a:pt x="937937" y="0"/>
                </a:lnTo>
                <a:lnTo>
                  <a:pt x="937937" y="1304956"/>
                </a:lnTo>
                <a:lnTo>
                  <a:pt x="0" y="1304956"/>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84" name="Freeform 84"/>
          <p:cNvSpPr/>
          <p:nvPr/>
        </p:nvSpPr>
        <p:spPr>
          <a:xfrm>
            <a:off x="9790880" y="6240147"/>
            <a:ext cx="1344928" cy="1153544"/>
          </a:xfrm>
          <a:custGeom>
            <a:avLst/>
            <a:gdLst/>
            <a:ahLst/>
            <a:cxnLst/>
            <a:rect l="l" t="t" r="r" b="b"/>
            <a:pathLst>
              <a:path w="1344928" h="1153544">
                <a:moveTo>
                  <a:pt x="0" y="0"/>
                </a:moveTo>
                <a:lnTo>
                  <a:pt x="1344928" y="0"/>
                </a:lnTo>
                <a:lnTo>
                  <a:pt x="1344928" y="1153544"/>
                </a:lnTo>
                <a:lnTo>
                  <a:pt x="0" y="1153544"/>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sp>
      <p:sp>
        <p:nvSpPr>
          <p:cNvPr id="85" name="Freeform 85"/>
          <p:cNvSpPr/>
          <p:nvPr/>
        </p:nvSpPr>
        <p:spPr>
          <a:xfrm>
            <a:off x="12804483" y="6316374"/>
            <a:ext cx="1168140" cy="1159379"/>
          </a:xfrm>
          <a:custGeom>
            <a:avLst/>
            <a:gdLst/>
            <a:ahLst/>
            <a:cxnLst/>
            <a:rect l="l" t="t" r="r" b="b"/>
            <a:pathLst>
              <a:path w="1168140" h="1159379">
                <a:moveTo>
                  <a:pt x="0" y="0"/>
                </a:moveTo>
                <a:lnTo>
                  <a:pt x="1168140" y="0"/>
                </a:lnTo>
                <a:lnTo>
                  <a:pt x="1168140" y="1159379"/>
                </a:lnTo>
                <a:lnTo>
                  <a:pt x="0" y="1159379"/>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86" name="Freeform 86"/>
          <p:cNvSpPr/>
          <p:nvPr/>
        </p:nvSpPr>
        <p:spPr>
          <a:xfrm>
            <a:off x="15808264" y="6376173"/>
            <a:ext cx="1010997" cy="1010997"/>
          </a:xfrm>
          <a:custGeom>
            <a:avLst/>
            <a:gdLst/>
            <a:ahLst/>
            <a:cxnLst/>
            <a:rect l="l" t="t" r="r" b="b"/>
            <a:pathLst>
              <a:path w="1010997" h="1010997">
                <a:moveTo>
                  <a:pt x="0" y="0"/>
                </a:moveTo>
                <a:lnTo>
                  <a:pt x="1010997" y="0"/>
                </a:lnTo>
                <a:lnTo>
                  <a:pt x="1010997" y="1010997"/>
                </a:lnTo>
                <a:lnTo>
                  <a:pt x="0" y="1010997"/>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sp>
      <p:sp>
        <p:nvSpPr>
          <p:cNvPr id="88" name="TextBox 88"/>
          <p:cNvSpPr txBox="1"/>
          <p:nvPr/>
        </p:nvSpPr>
        <p:spPr>
          <a:xfrm>
            <a:off x="3393719" y="4812938"/>
            <a:ext cx="2506162"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Cloud office</a:t>
            </a:r>
          </a:p>
        </p:txBody>
      </p:sp>
      <p:sp>
        <p:nvSpPr>
          <p:cNvPr id="89" name="TextBox 89"/>
          <p:cNvSpPr txBox="1"/>
          <p:nvPr/>
        </p:nvSpPr>
        <p:spPr>
          <a:xfrm>
            <a:off x="6498041" y="4812938"/>
            <a:ext cx="2120840"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Quản lý các trạm cân</a:t>
            </a:r>
          </a:p>
        </p:txBody>
      </p:sp>
      <p:sp>
        <p:nvSpPr>
          <p:cNvPr id="90" name="TextBox 90"/>
          <p:cNvSpPr txBox="1"/>
          <p:nvPr/>
        </p:nvSpPr>
        <p:spPr>
          <a:xfrm>
            <a:off x="8791226" y="4812938"/>
            <a:ext cx="3330689"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 Container Terminal Management System</a:t>
            </a:r>
          </a:p>
        </p:txBody>
      </p:sp>
      <p:sp>
        <p:nvSpPr>
          <p:cNvPr id="91" name="TextBox 91"/>
          <p:cNvSpPr txBox="1"/>
          <p:nvPr/>
        </p:nvSpPr>
        <p:spPr>
          <a:xfrm>
            <a:off x="12313805" y="4812938"/>
            <a:ext cx="2313501"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PL-CEM</a:t>
            </a:r>
          </a:p>
          <a:p>
            <a:pPr algn="ctr">
              <a:lnSpc>
                <a:spcPts val="2332"/>
              </a:lnSpc>
            </a:pPr>
            <a:endParaRPr lang="en-US" sz="2120">
              <a:solidFill>
                <a:srgbClr val="000000"/>
              </a:solidFill>
              <a:latin typeface="Montserrat Bold"/>
            </a:endParaRPr>
          </a:p>
        </p:txBody>
      </p:sp>
      <p:sp>
        <p:nvSpPr>
          <p:cNvPr id="92" name="TextBox 92"/>
          <p:cNvSpPr txBox="1"/>
          <p:nvPr/>
        </p:nvSpPr>
        <p:spPr>
          <a:xfrm>
            <a:off x="15351707" y="4812938"/>
            <a:ext cx="1991859"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 Roro </a:t>
            </a:r>
          </a:p>
        </p:txBody>
      </p:sp>
      <p:sp>
        <p:nvSpPr>
          <p:cNvPr id="93" name="TextBox 93"/>
          <p:cNvSpPr txBox="1"/>
          <p:nvPr/>
        </p:nvSpPr>
        <p:spPr>
          <a:xfrm>
            <a:off x="3359845" y="8131820"/>
            <a:ext cx="2506162"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MIS G3</a:t>
            </a:r>
          </a:p>
        </p:txBody>
      </p:sp>
      <p:sp>
        <p:nvSpPr>
          <p:cNvPr id="94" name="TextBox 94"/>
          <p:cNvSpPr txBox="1"/>
          <p:nvPr/>
        </p:nvSpPr>
        <p:spPr>
          <a:xfrm>
            <a:off x="6464167" y="8131820"/>
            <a:ext cx="2120840"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 ePort </a:t>
            </a:r>
          </a:p>
        </p:txBody>
      </p:sp>
      <p:sp>
        <p:nvSpPr>
          <p:cNvPr id="95" name="TextBox 95"/>
          <p:cNvSpPr txBox="1"/>
          <p:nvPr/>
        </p:nvSpPr>
        <p:spPr>
          <a:xfrm>
            <a:off x="8972201" y="8131820"/>
            <a:ext cx="2938757"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Tài chính kế toán </a:t>
            </a:r>
          </a:p>
        </p:txBody>
      </p:sp>
      <p:sp>
        <p:nvSpPr>
          <p:cNvPr id="96" name="TextBox 96"/>
          <p:cNvSpPr txBox="1"/>
          <p:nvPr/>
        </p:nvSpPr>
        <p:spPr>
          <a:xfrm>
            <a:off x="12279931" y="8131820"/>
            <a:ext cx="2313501"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IT Helpdesk</a:t>
            </a:r>
          </a:p>
        </p:txBody>
      </p:sp>
      <p:sp>
        <p:nvSpPr>
          <p:cNvPr id="97" name="TextBox 97"/>
          <p:cNvSpPr txBox="1"/>
          <p:nvPr/>
        </p:nvSpPr>
        <p:spPr>
          <a:xfrm>
            <a:off x="15317833" y="8131820"/>
            <a:ext cx="1991859" cy="1171331"/>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Quản lý vật tư, bảo dưỡng phương tiện thiết bị</a:t>
            </a:r>
          </a:p>
        </p:txBody>
      </p:sp>
      <p:sp>
        <p:nvSpPr>
          <p:cNvPr id="98" name="TextBox 98"/>
          <p:cNvSpPr txBox="1"/>
          <p:nvPr/>
        </p:nvSpPr>
        <p:spPr>
          <a:xfrm>
            <a:off x="166156" y="4826495"/>
            <a:ext cx="3193689"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Terminal Operating System</a:t>
            </a:r>
          </a:p>
        </p:txBody>
      </p:sp>
      <p:sp>
        <p:nvSpPr>
          <p:cNvPr id="99" name="TextBox 99"/>
          <p:cNvSpPr txBox="1"/>
          <p:nvPr/>
        </p:nvSpPr>
        <p:spPr>
          <a:xfrm>
            <a:off x="166156" y="8180918"/>
            <a:ext cx="3011921"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Management Information System</a:t>
            </a:r>
          </a:p>
        </p:txBody>
      </p:sp>
      <p:sp>
        <p:nvSpPr>
          <p:cNvPr id="100" name="Rectangle: Rounded Corners 99">
            <a:extLst>
              <a:ext uri="{FF2B5EF4-FFF2-40B4-BE49-F238E27FC236}">
                <a16:creationId xmlns:a16="http://schemas.microsoft.com/office/drawing/2014/main" id="{F84FAF17-3BE9-4A48-9C2C-89725177A69D}"/>
              </a:ext>
            </a:extLst>
          </p:cNvPr>
          <p:cNvSpPr/>
          <p:nvPr/>
        </p:nvSpPr>
        <p:spPr>
          <a:xfrm>
            <a:off x="6062453" y="183112"/>
            <a:ext cx="6163519" cy="1725145"/>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TextBox 87"/>
          <p:cNvSpPr txBox="1"/>
          <p:nvPr/>
        </p:nvSpPr>
        <p:spPr>
          <a:xfrm>
            <a:off x="5650559" y="523684"/>
            <a:ext cx="7092292" cy="105473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PHẦN MỀM</a:t>
            </a:r>
          </a:p>
          <a:p>
            <a:pPr algn="ctr">
              <a:lnSpc>
                <a:spcPts val="3500"/>
              </a:lnSpc>
            </a:pPr>
            <a:r>
              <a:rPr lang="en-US" sz="2800" dirty="0" err="1">
                <a:solidFill>
                  <a:srgbClr val="FFFFFF"/>
                </a:solidFill>
                <a:latin typeface="Montserrat Bold"/>
              </a:rPr>
              <a:t>Phần</a:t>
            </a:r>
            <a:r>
              <a:rPr lang="en-US" sz="2800" dirty="0">
                <a:solidFill>
                  <a:srgbClr val="FFFFFF"/>
                </a:solidFill>
                <a:latin typeface="Montserrat Bold"/>
              </a:rPr>
              <a:t> </a:t>
            </a:r>
            <a:r>
              <a:rPr lang="en-US" sz="2800" dirty="0" err="1">
                <a:solidFill>
                  <a:srgbClr val="FFFFFF"/>
                </a:solidFill>
                <a:latin typeface="Montserrat Bold"/>
              </a:rPr>
              <a:t>mềm</a:t>
            </a:r>
            <a:r>
              <a:rPr lang="en-US" sz="2800" dirty="0">
                <a:solidFill>
                  <a:srgbClr val="FFFFFF"/>
                </a:solidFill>
                <a:latin typeface="Montserrat Bold"/>
              </a:rPr>
              <a:t> </a:t>
            </a:r>
            <a:r>
              <a:rPr lang="en-US" sz="2800" dirty="0" err="1">
                <a:solidFill>
                  <a:srgbClr val="FFFFFF"/>
                </a:solidFill>
                <a:latin typeface="Montserrat Bold"/>
              </a:rPr>
              <a:t>ứng</a:t>
            </a:r>
            <a:r>
              <a:rPr lang="en-US" sz="2800" dirty="0">
                <a:solidFill>
                  <a:srgbClr val="FFFFFF"/>
                </a:solidFill>
                <a:latin typeface="Montserrat Bold"/>
              </a:rPr>
              <a:t> </a:t>
            </a:r>
            <a:r>
              <a:rPr lang="en-US" sz="2800" dirty="0" err="1">
                <a:solidFill>
                  <a:srgbClr val="FFFFFF"/>
                </a:solidFill>
                <a:latin typeface="Montserrat Bold"/>
              </a:rPr>
              <a:t>dụng</a:t>
            </a:r>
            <a:endParaRPr lang="en-US" sz="2800" dirty="0">
              <a:solidFill>
                <a:srgbClr val="FFFFFF"/>
              </a:solidFill>
              <a:latin typeface="Montserrat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0" y="1986036"/>
            <a:ext cx="18639228" cy="8300964"/>
            <a:chOff x="0" y="0"/>
            <a:chExt cx="5917595" cy="2635396"/>
          </a:xfrm>
        </p:grpSpPr>
        <p:sp>
          <p:nvSpPr>
            <p:cNvPr id="7" name="Freeform 7"/>
            <p:cNvSpPr/>
            <p:nvPr/>
          </p:nvSpPr>
          <p:spPr>
            <a:xfrm>
              <a:off x="0" y="0"/>
              <a:ext cx="5917595" cy="2635396"/>
            </a:xfrm>
            <a:custGeom>
              <a:avLst/>
              <a:gdLst/>
              <a:ahLst/>
              <a:cxnLst/>
              <a:rect l="l" t="t" r="r" b="b"/>
              <a:pathLst>
                <a:path w="5917595" h="2635396">
                  <a:moveTo>
                    <a:pt x="0" y="0"/>
                  </a:moveTo>
                  <a:lnTo>
                    <a:pt x="5917595" y="0"/>
                  </a:lnTo>
                  <a:lnTo>
                    <a:pt x="5917595" y="2635396"/>
                  </a:lnTo>
                  <a:lnTo>
                    <a:pt x="0" y="2635396"/>
                  </a:lnTo>
                  <a:close/>
                </a:path>
              </a:pathLst>
            </a:custGeom>
            <a:solidFill>
              <a:srgbClr val="293E6B"/>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448192" y="407060"/>
            <a:ext cx="964540" cy="964540"/>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027260" y="619115"/>
            <a:ext cx="678745" cy="678745"/>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16875695"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6580555"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1" name="Freeform 21"/>
          <p:cNvSpPr/>
          <p:nvPr/>
        </p:nvSpPr>
        <p:spPr>
          <a:xfrm>
            <a:off x="4811722" y="6116366"/>
            <a:ext cx="2533277" cy="2533277"/>
          </a:xfrm>
          <a:custGeom>
            <a:avLst/>
            <a:gdLst/>
            <a:ahLst/>
            <a:cxnLst/>
            <a:rect l="l" t="t" r="r" b="b"/>
            <a:pathLst>
              <a:path w="2533277" h="2533277">
                <a:moveTo>
                  <a:pt x="0" y="0"/>
                </a:moveTo>
                <a:lnTo>
                  <a:pt x="2533278" y="0"/>
                </a:lnTo>
                <a:lnTo>
                  <a:pt x="2533278" y="2533278"/>
                </a:lnTo>
                <a:lnTo>
                  <a:pt x="0" y="2533278"/>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5059064" y="6350994"/>
            <a:ext cx="2065690" cy="2065690"/>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5" name="Freeform 25"/>
          <p:cNvSpPr/>
          <p:nvPr/>
        </p:nvSpPr>
        <p:spPr>
          <a:xfrm>
            <a:off x="5436040" y="6876406"/>
            <a:ext cx="1284642" cy="1014867"/>
          </a:xfrm>
          <a:custGeom>
            <a:avLst/>
            <a:gdLst/>
            <a:ahLst/>
            <a:cxnLst/>
            <a:rect l="l" t="t" r="r" b="b"/>
            <a:pathLst>
              <a:path w="1284642" h="1014867">
                <a:moveTo>
                  <a:pt x="0" y="0"/>
                </a:moveTo>
                <a:lnTo>
                  <a:pt x="1284642" y="0"/>
                </a:lnTo>
                <a:lnTo>
                  <a:pt x="1284642" y="1014867"/>
                </a:lnTo>
                <a:lnTo>
                  <a:pt x="0" y="101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TextBox 27"/>
          <p:cNvSpPr txBox="1"/>
          <p:nvPr/>
        </p:nvSpPr>
        <p:spPr>
          <a:xfrm>
            <a:off x="5007716" y="2787765"/>
            <a:ext cx="8623797" cy="2975670"/>
          </a:xfrm>
          <a:prstGeom prst="rect">
            <a:avLst/>
          </a:prstGeom>
        </p:spPr>
        <p:txBody>
          <a:bodyPr lIns="0" tIns="0" rIns="0" bIns="0" rtlCol="0" anchor="t">
            <a:spAutoFit/>
          </a:bodyPr>
          <a:lstStyle/>
          <a:p>
            <a:pPr marL="437070" lvl="1" indent="-218535" algn="just">
              <a:lnSpc>
                <a:spcPts val="4048"/>
              </a:lnSpc>
              <a:buFont typeface="Arial"/>
              <a:buChar char="•"/>
            </a:pPr>
            <a:r>
              <a:rPr lang="en-US" sz="2024">
                <a:solidFill>
                  <a:srgbClr val="FFFFFF"/>
                </a:solidFill>
                <a:latin typeface="Montserrat"/>
              </a:rPr>
              <a:t>Sử dụng đường truyền cáp quang thông qua công nghệ IP để truyền hình ảnh về trung tâm kiểm soát.</a:t>
            </a:r>
          </a:p>
          <a:p>
            <a:pPr marL="437070" lvl="1" indent="-218535" algn="just">
              <a:lnSpc>
                <a:spcPts val="4048"/>
              </a:lnSpc>
              <a:buFont typeface="Arial"/>
              <a:buChar char="•"/>
            </a:pPr>
            <a:r>
              <a:rPr lang="en-US" sz="2024">
                <a:solidFill>
                  <a:srgbClr val="FFFFFF"/>
                </a:solidFill>
                <a:latin typeface="Montserrat"/>
              </a:rPr>
              <a:t>Mạng không dây 54Mbps </a:t>
            </a:r>
          </a:p>
          <a:p>
            <a:pPr marL="437070" lvl="1" indent="-218535" algn="just">
              <a:lnSpc>
                <a:spcPts val="4048"/>
              </a:lnSpc>
              <a:buFont typeface="Arial"/>
              <a:buChar char="•"/>
            </a:pPr>
            <a:r>
              <a:rPr lang="en-US" sz="2024">
                <a:solidFill>
                  <a:srgbClr val="FFFFFF"/>
                </a:solidFill>
                <a:latin typeface="Montserrat"/>
              </a:rPr>
              <a:t>Hệ thống camera giám sát</a:t>
            </a:r>
          </a:p>
          <a:p>
            <a:pPr marL="437070" lvl="1" indent="-218535" algn="just">
              <a:lnSpc>
                <a:spcPts val="4048"/>
              </a:lnSpc>
              <a:buFont typeface="Arial"/>
              <a:buChar char="•"/>
            </a:pPr>
            <a:r>
              <a:rPr lang="en-US" sz="2024">
                <a:solidFill>
                  <a:srgbClr val="FFFFFF"/>
                </a:solidFill>
                <a:latin typeface="Montserrat"/>
              </a:rPr>
              <a:t>Hệ thống viễn thông và thông tin khách hàng</a:t>
            </a:r>
          </a:p>
          <a:p>
            <a:pPr marL="437070" lvl="1" indent="-218535" algn="just">
              <a:lnSpc>
                <a:spcPts val="4048"/>
              </a:lnSpc>
              <a:buFont typeface="Arial"/>
              <a:buChar char="•"/>
            </a:pPr>
            <a:r>
              <a:rPr lang="en-US" sz="2024">
                <a:solidFill>
                  <a:srgbClr val="FFFFFF"/>
                </a:solidFill>
                <a:latin typeface="Montserrat"/>
              </a:rPr>
              <a:t>Hệ thống wifi gồm:</a:t>
            </a:r>
          </a:p>
        </p:txBody>
      </p:sp>
      <p:sp>
        <p:nvSpPr>
          <p:cNvPr id="28" name="TextBox 28"/>
          <p:cNvSpPr txBox="1"/>
          <p:nvPr/>
        </p:nvSpPr>
        <p:spPr>
          <a:xfrm>
            <a:off x="4731252" y="8668694"/>
            <a:ext cx="2721313" cy="589606"/>
          </a:xfrm>
          <a:prstGeom prst="rect">
            <a:avLst/>
          </a:prstGeom>
        </p:spPr>
        <p:txBody>
          <a:bodyPr lIns="0" tIns="0" rIns="0" bIns="0" rtlCol="0" anchor="t">
            <a:spAutoFit/>
          </a:bodyPr>
          <a:lstStyle/>
          <a:p>
            <a:pPr algn="ctr">
              <a:lnSpc>
                <a:spcPts val="2332"/>
              </a:lnSpc>
            </a:pPr>
            <a:r>
              <a:rPr lang="en-US" sz="2120">
                <a:solidFill>
                  <a:srgbClr val="FEFEFE"/>
                </a:solidFill>
                <a:latin typeface="Montserrat Bold"/>
              </a:rPr>
              <a:t>Sinoca Rocket M2</a:t>
            </a:r>
          </a:p>
          <a:p>
            <a:pPr algn="ctr">
              <a:lnSpc>
                <a:spcPts val="2332"/>
              </a:lnSpc>
            </a:pPr>
            <a:endParaRPr lang="en-US" sz="2120">
              <a:solidFill>
                <a:srgbClr val="FEFEFE"/>
              </a:solidFill>
              <a:latin typeface="Montserrat Bold"/>
            </a:endParaRPr>
          </a:p>
        </p:txBody>
      </p:sp>
      <p:sp>
        <p:nvSpPr>
          <p:cNvPr id="29" name="Freeform 29"/>
          <p:cNvSpPr/>
          <p:nvPr/>
        </p:nvSpPr>
        <p:spPr>
          <a:xfrm>
            <a:off x="10271312" y="6116366"/>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2">
              <a:alphaModFix amt="70000"/>
              <a:extLst>
                <a:ext uri="{96DAC541-7B7A-43D3-8B79-37D633B846F1}">
                  <asvg:svgBlip xmlns:asvg="http://schemas.microsoft.com/office/drawing/2016/SVG/main" r:embed="rId3"/>
                </a:ext>
              </a:extLst>
            </a:blip>
            <a:stretch>
              <a:fillRect/>
            </a:stretch>
          </a:blipFill>
        </p:spPr>
      </p:sp>
      <p:grpSp>
        <p:nvGrpSpPr>
          <p:cNvPr id="30" name="Group 30"/>
          <p:cNvGrpSpPr/>
          <p:nvPr/>
        </p:nvGrpSpPr>
        <p:grpSpPr>
          <a:xfrm>
            <a:off x="10518653" y="6350994"/>
            <a:ext cx="2065690" cy="2065690"/>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3" name="Freeform 33"/>
          <p:cNvSpPr/>
          <p:nvPr/>
        </p:nvSpPr>
        <p:spPr>
          <a:xfrm>
            <a:off x="10895629" y="6876406"/>
            <a:ext cx="1284642" cy="1014867"/>
          </a:xfrm>
          <a:custGeom>
            <a:avLst/>
            <a:gdLst/>
            <a:ahLst/>
            <a:cxnLst/>
            <a:rect l="l" t="t" r="r" b="b"/>
            <a:pathLst>
              <a:path w="1284642" h="1014867">
                <a:moveTo>
                  <a:pt x="0" y="0"/>
                </a:moveTo>
                <a:lnTo>
                  <a:pt x="1284642" y="0"/>
                </a:lnTo>
                <a:lnTo>
                  <a:pt x="1284642" y="1014867"/>
                </a:lnTo>
                <a:lnTo>
                  <a:pt x="0" y="10148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TextBox 34"/>
          <p:cNvSpPr txBox="1"/>
          <p:nvPr/>
        </p:nvSpPr>
        <p:spPr>
          <a:xfrm>
            <a:off x="10190842" y="8668694"/>
            <a:ext cx="2721313" cy="589606"/>
          </a:xfrm>
          <a:prstGeom prst="rect">
            <a:avLst/>
          </a:prstGeom>
        </p:spPr>
        <p:txBody>
          <a:bodyPr lIns="0" tIns="0" rIns="0" bIns="0" rtlCol="0" anchor="t">
            <a:spAutoFit/>
          </a:bodyPr>
          <a:lstStyle/>
          <a:p>
            <a:pPr algn="ctr">
              <a:lnSpc>
                <a:spcPts val="2332"/>
              </a:lnSpc>
            </a:pPr>
            <a:r>
              <a:rPr lang="en-US" sz="2120">
                <a:solidFill>
                  <a:srgbClr val="FEFEFE"/>
                </a:solidFill>
                <a:latin typeface="Montserrat Bold"/>
              </a:rPr>
              <a:t>Sinoca Nano Station Loco M2</a:t>
            </a:r>
          </a:p>
        </p:txBody>
      </p:sp>
      <p:sp>
        <p:nvSpPr>
          <p:cNvPr id="36" name="Rectangle: Rounded Corners 35">
            <a:extLst>
              <a:ext uri="{FF2B5EF4-FFF2-40B4-BE49-F238E27FC236}">
                <a16:creationId xmlns:a16="http://schemas.microsoft.com/office/drawing/2014/main" id="{D1B1B8CD-6B8E-4D17-AC63-00ECBC0087D8}"/>
              </a:ext>
            </a:extLst>
          </p:cNvPr>
          <p:cNvSpPr/>
          <p:nvPr/>
        </p:nvSpPr>
        <p:spPr>
          <a:xfrm>
            <a:off x="6068640" y="262430"/>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TextBox 26"/>
          <p:cNvSpPr txBox="1"/>
          <p:nvPr/>
        </p:nvSpPr>
        <p:spPr>
          <a:xfrm>
            <a:off x="6123262" y="596075"/>
            <a:ext cx="6104182" cy="669925"/>
          </a:xfrm>
          <a:prstGeom prst="rect">
            <a:avLst/>
          </a:prstGeom>
        </p:spPr>
        <p:txBody>
          <a:bodyPr lIns="0" tIns="0" rIns="0" bIns="0" rtlCol="0" anchor="t">
            <a:spAutoFit/>
          </a:bodyPr>
          <a:lstStyle/>
          <a:p>
            <a:pPr algn="ctr">
              <a:lnSpc>
                <a:spcPts val="5599"/>
              </a:lnSpc>
              <a:spcBef>
                <a:spcPct val="0"/>
              </a:spcBef>
            </a:pPr>
            <a:r>
              <a:rPr lang="en-US" sz="3999" dirty="0">
                <a:solidFill>
                  <a:srgbClr val="FFFFFF"/>
                </a:solidFill>
                <a:latin typeface="Montserrat Bold"/>
              </a:rPr>
              <a:t>TÀI NGUYÊN MẠNG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5" name="TextBox 5"/>
          <p:cNvSpPr txBox="1"/>
          <p:nvPr/>
        </p:nvSpPr>
        <p:spPr>
          <a:xfrm>
            <a:off x="774544" y="2291891"/>
            <a:ext cx="1316322" cy="719864"/>
          </a:xfrm>
          <a:prstGeom prst="rect">
            <a:avLst/>
          </a:prstGeom>
        </p:spPr>
        <p:txBody>
          <a:bodyPr lIns="50800" tIns="50800" rIns="50800" bIns="50800" rtlCol="0" anchor="ctr"/>
          <a:lstStyle/>
          <a:p>
            <a:pPr algn="ctr">
              <a:lnSpc>
                <a:spcPts val="3359"/>
              </a:lnSpc>
            </a:pPr>
            <a:endParaRPr/>
          </a:p>
        </p:txBody>
      </p:sp>
      <p:grpSp>
        <p:nvGrpSpPr>
          <p:cNvPr id="12" name="Group 12"/>
          <p:cNvGrpSpPr/>
          <p:nvPr/>
        </p:nvGrpSpPr>
        <p:grpSpPr>
          <a:xfrm>
            <a:off x="10385409" y="-2142796"/>
            <a:ext cx="22802193" cy="22802193"/>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52450">
              <a:solidFill>
                <a:srgbClr val="3B599B"/>
              </a:solidFill>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3" name="Freeform 23"/>
          <p:cNvSpPr/>
          <p:nvPr/>
        </p:nvSpPr>
        <p:spPr>
          <a:xfrm>
            <a:off x="9947408" y="-117633"/>
            <a:ext cx="15587465" cy="10404633"/>
          </a:xfrm>
          <a:custGeom>
            <a:avLst/>
            <a:gdLst/>
            <a:ahLst/>
            <a:cxnLst/>
            <a:rect l="l" t="t" r="r" b="b"/>
            <a:pathLst>
              <a:path w="15587465" h="10404633">
                <a:moveTo>
                  <a:pt x="0" y="0"/>
                </a:moveTo>
                <a:lnTo>
                  <a:pt x="15587465" y="0"/>
                </a:lnTo>
                <a:lnTo>
                  <a:pt x="15587465" y="10404633"/>
                </a:lnTo>
                <a:lnTo>
                  <a:pt x="0" y="10404633"/>
                </a:lnTo>
                <a:lnTo>
                  <a:pt x="0" y="0"/>
                </a:lnTo>
                <a:close/>
              </a:path>
            </a:pathLst>
          </a:custGeom>
          <a:blipFill>
            <a:blip r:embed="rId3"/>
            <a:stretch>
              <a:fillRect/>
            </a:stretch>
          </a:blipFill>
        </p:spPr>
      </p:sp>
      <p:sp>
        <p:nvSpPr>
          <p:cNvPr id="59" name="Rectangle: Rounded Corners 58">
            <a:extLst>
              <a:ext uri="{FF2B5EF4-FFF2-40B4-BE49-F238E27FC236}">
                <a16:creationId xmlns:a16="http://schemas.microsoft.com/office/drawing/2014/main" id="{779B8F9A-4062-466F-9088-A1C1C0531B05}"/>
              </a:ext>
            </a:extLst>
          </p:cNvPr>
          <p:cNvSpPr/>
          <p:nvPr/>
        </p:nvSpPr>
        <p:spPr>
          <a:xfrm>
            <a:off x="0" y="765260"/>
            <a:ext cx="9144000" cy="117148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TextBox 24"/>
          <p:cNvSpPr txBox="1"/>
          <p:nvPr/>
        </p:nvSpPr>
        <p:spPr>
          <a:xfrm>
            <a:off x="1028700" y="952500"/>
            <a:ext cx="7888045" cy="762000"/>
          </a:xfrm>
          <a:prstGeom prst="rect">
            <a:avLst/>
          </a:prstGeom>
        </p:spPr>
        <p:txBody>
          <a:bodyPr lIns="0" tIns="0" rIns="0" bIns="0" rtlCol="0" anchor="t">
            <a:spAutoFit/>
          </a:bodyPr>
          <a:lstStyle/>
          <a:p>
            <a:pPr>
              <a:lnSpc>
                <a:spcPts val="6299"/>
              </a:lnSpc>
              <a:spcBef>
                <a:spcPct val="0"/>
              </a:spcBef>
            </a:pPr>
            <a:r>
              <a:rPr lang="en-US" sz="4500" dirty="0">
                <a:solidFill>
                  <a:srgbClr val="FFFFFF"/>
                </a:solidFill>
                <a:latin typeface="Montserrat Bold"/>
              </a:rPr>
              <a:t>QUẢN TRỊ VÀ BẢO MẬT</a:t>
            </a:r>
          </a:p>
        </p:txBody>
      </p:sp>
      <p:sp>
        <p:nvSpPr>
          <p:cNvPr id="60" name="Rectangle: Rounded Corners 59">
            <a:extLst>
              <a:ext uri="{FF2B5EF4-FFF2-40B4-BE49-F238E27FC236}">
                <a16:creationId xmlns:a16="http://schemas.microsoft.com/office/drawing/2014/main" id="{CD1F9AD3-9024-4C15-B5D6-8E10EEAEBAC5}"/>
              </a:ext>
            </a:extLst>
          </p:cNvPr>
          <p:cNvSpPr/>
          <p:nvPr/>
        </p:nvSpPr>
        <p:spPr>
          <a:xfrm>
            <a:off x="1180812" y="2395051"/>
            <a:ext cx="7735933"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5"/>
          <p:cNvSpPr txBox="1"/>
          <p:nvPr/>
        </p:nvSpPr>
        <p:spPr>
          <a:xfrm>
            <a:off x="1728934" y="2423026"/>
            <a:ext cx="3173835" cy="438785"/>
          </a:xfrm>
          <a:prstGeom prst="rect">
            <a:avLst/>
          </a:prstGeom>
        </p:spPr>
        <p:txBody>
          <a:bodyPr lIns="0" tIns="0" rIns="0" bIns="0" rtlCol="0" anchor="t">
            <a:spAutoFit/>
          </a:bodyPr>
          <a:lstStyle/>
          <a:p>
            <a:pPr>
              <a:lnSpc>
                <a:spcPts val="3640"/>
              </a:lnSpc>
              <a:spcBef>
                <a:spcPct val="0"/>
              </a:spcBef>
            </a:pPr>
            <a:r>
              <a:rPr lang="en-US" sz="2600" dirty="0" err="1">
                <a:solidFill>
                  <a:srgbClr val="FFFFFF"/>
                </a:solidFill>
                <a:latin typeface="Montserrat Bold"/>
              </a:rPr>
              <a:t>Tường</a:t>
            </a:r>
            <a:r>
              <a:rPr lang="en-US" sz="2600" dirty="0">
                <a:solidFill>
                  <a:srgbClr val="FFFFFF"/>
                </a:solidFill>
                <a:latin typeface="Montserrat Bold"/>
              </a:rPr>
              <a:t> </a:t>
            </a:r>
            <a:r>
              <a:rPr lang="en-US" sz="2600" dirty="0" err="1">
                <a:solidFill>
                  <a:srgbClr val="FFFFFF"/>
                </a:solidFill>
                <a:latin typeface="Montserrat Bold"/>
              </a:rPr>
              <a:t>lửa</a:t>
            </a:r>
            <a:endParaRPr lang="en-US" sz="2600" dirty="0">
              <a:solidFill>
                <a:srgbClr val="FFFFFF"/>
              </a:solidFill>
              <a:latin typeface="Montserrat Bold"/>
            </a:endParaRPr>
          </a:p>
        </p:txBody>
      </p:sp>
      <p:grpSp>
        <p:nvGrpSpPr>
          <p:cNvPr id="6" name="Group 6"/>
          <p:cNvGrpSpPr/>
          <p:nvPr/>
        </p:nvGrpSpPr>
        <p:grpSpPr>
          <a:xfrm>
            <a:off x="396133" y="2220146"/>
            <a:ext cx="955354" cy="955354"/>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1" name="Freeform 21"/>
          <p:cNvSpPr/>
          <p:nvPr/>
        </p:nvSpPr>
        <p:spPr>
          <a:xfrm>
            <a:off x="633643" y="2442507"/>
            <a:ext cx="480334" cy="480334"/>
          </a:xfrm>
          <a:custGeom>
            <a:avLst/>
            <a:gdLst/>
            <a:ahLst/>
            <a:cxnLst/>
            <a:rect l="l" t="t" r="r" b="b"/>
            <a:pathLst>
              <a:path w="480334" h="480334">
                <a:moveTo>
                  <a:pt x="0" y="0"/>
                </a:moveTo>
                <a:lnTo>
                  <a:pt x="480334" y="0"/>
                </a:lnTo>
                <a:lnTo>
                  <a:pt x="480334" y="480334"/>
                </a:lnTo>
                <a:lnTo>
                  <a:pt x="0" y="4803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1" name="Rectangle: Rounded Corners 60">
            <a:extLst>
              <a:ext uri="{FF2B5EF4-FFF2-40B4-BE49-F238E27FC236}">
                <a16:creationId xmlns:a16="http://schemas.microsoft.com/office/drawing/2014/main" id="{835089E4-1C5A-4CFA-8080-41382ADDD482}"/>
              </a:ext>
            </a:extLst>
          </p:cNvPr>
          <p:cNvSpPr/>
          <p:nvPr/>
        </p:nvSpPr>
        <p:spPr>
          <a:xfrm>
            <a:off x="1166535" y="3598031"/>
            <a:ext cx="7750210"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TextBox 26"/>
          <p:cNvSpPr txBox="1"/>
          <p:nvPr/>
        </p:nvSpPr>
        <p:spPr>
          <a:xfrm>
            <a:off x="1728934" y="3645080"/>
            <a:ext cx="6131658" cy="895985"/>
          </a:xfrm>
          <a:prstGeom prst="rect">
            <a:avLst/>
          </a:prstGeom>
        </p:spPr>
        <p:txBody>
          <a:bodyPr wrap="square" lIns="0" tIns="0" rIns="0" bIns="0" rtlCol="0" anchor="t">
            <a:spAutoFit/>
          </a:bodyPr>
          <a:lstStyle/>
          <a:p>
            <a:pPr>
              <a:lnSpc>
                <a:spcPts val="3640"/>
              </a:lnSpc>
            </a:pPr>
            <a:r>
              <a:rPr lang="en-US" sz="2600" dirty="0" err="1">
                <a:solidFill>
                  <a:srgbClr val="FFFFFF"/>
                </a:solidFill>
                <a:latin typeface="Montserrat Bold"/>
              </a:rPr>
              <a:t>Hệ</a:t>
            </a:r>
            <a:r>
              <a:rPr lang="en-US" sz="2600" dirty="0">
                <a:solidFill>
                  <a:srgbClr val="FFFFFF"/>
                </a:solidFill>
                <a:latin typeface="Montserrat Bold"/>
              </a:rPr>
              <a:t> </a:t>
            </a:r>
            <a:r>
              <a:rPr lang="en-US" sz="2600" dirty="0" err="1">
                <a:solidFill>
                  <a:srgbClr val="FFFFFF"/>
                </a:solidFill>
                <a:latin typeface="Montserrat Bold"/>
              </a:rPr>
              <a:t>thống</a:t>
            </a:r>
            <a:r>
              <a:rPr lang="en-US" sz="2600" dirty="0">
                <a:solidFill>
                  <a:srgbClr val="FFFFFF"/>
                </a:solidFill>
                <a:latin typeface="Montserrat Bold"/>
              </a:rPr>
              <a:t> </a:t>
            </a:r>
            <a:r>
              <a:rPr lang="en-US" sz="2600" dirty="0" err="1">
                <a:solidFill>
                  <a:srgbClr val="FFFFFF"/>
                </a:solidFill>
                <a:latin typeface="Montserrat Bold"/>
              </a:rPr>
              <a:t>quản</a:t>
            </a:r>
            <a:r>
              <a:rPr lang="en-US" sz="2600" dirty="0">
                <a:solidFill>
                  <a:srgbClr val="FFFFFF"/>
                </a:solidFill>
                <a:latin typeface="Montserrat Bold"/>
              </a:rPr>
              <a:t> </a:t>
            </a:r>
            <a:r>
              <a:rPr lang="en-US" sz="2600" dirty="0" err="1">
                <a:solidFill>
                  <a:srgbClr val="FFFFFF"/>
                </a:solidFill>
                <a:latin typeface="Montserrat Bold"/>
              </a:rPr>
              <a:t>trị</a:t>
            </a:r>
            <a:r>
              <a:rPr lang="en-US" sz="2600" dirty="0">
                <a:solidFill>
                  <a:srgbClr val="FFFFFF"/>
                </a:solidFill>
                <a:latin typeface="Montserrat Bold"/>
              </a:rPr>
              <a:t> </a:t>
            </a:r>
            <a:r>
              <a:rPr lang="en-US" sz="2600" dirty="0" err="1">
                <a:solidFill>
                  <a:srgbClr val="FFFFFF"/>
                </a:solidFill>
                <a:latin typeface="Montserrat Bold"/>
              </a:rPr>
              <a:t>cơ</a:t>
            </a:r>
            <a:r>
              <a:rPr lang="en-US" sz="2600" dirty="0">
                <a:solidFill>
                  <a:srgbClr val="FFFFFF"/>
                </a:solidFill>
                <a:latin typeface="Montserrat Bold"/>
              </a:rPr>
              <a:t> </a:t>
            </a:r>
            <a:r>
              <a:rPr lang="en-US" sz="2600" dirty="0" err="1">
                <a:solidFill>
                  <a:srgbClr val="FFFFFF"/>
                </a:solidFill>
                <a:latin typeface="Montserrat Bold"/>
              </a:rPr>
              <a:t>sở</a:t>
            </a:r>
            <a:r>
              <a:rPr lang="en-US" sz="2600" dirty="0">
                <a:solidFill>
                  <a:srgbClr val="FFFFFF"/>
                </a:solidFill>
                <a:latin typeface="Montserrat Bold"/>
              </a:rPr>
              <a:t> </a:t>
            </a:r>
            <a:r>
              <a:rPr lang="en-US" sz="2600" dirty="0" err="1">
                <a:solidFill>
                  <a:srgbClr val="FFFFFF"/>
                </a:solidFill>
                <a:latin typeface="Montserrat Bold"/>
              </a:rPr>
              <a:t>hạ</a:t>
            </a:r>
            <a:r>
              <a:rPr lang="en-US" sz="2600" dirty="0">
                <a:solidFill>
                  <a:srgbClr val="FFFFFF"/>
                </a:solidFill>
                <a:latin typeface="Montserrat Bold"/>
              </a:rPr>
              <a:t> </a:t>
            </a:r>
            <a:r>
              <a:rPr lang="en-US" sz="2600" dirty="0" err="1">
                <a:solidFill>
                  <a:srgbClr val="FFFFFF"/>
                </a:solidFill>
                <a:latin typeface="Montserrat Bold"/>
              </a:rPr>
              <a:t>tầng</a:t>
            </a:r>
            <a:endParaRPr lang="en-US" sz="2600" dirty="0">
              <a:solidFill>
                <a:srgbClr val="FFFFFF"/>
              </a:solidFill>
              <a:latin typeface="Montserrat Bold"/>
            </a:endParaRPr>
          </a:p>
          <a:p>
            <a:pPr>
              <a:lnSpc>
                <a:spcPts val="3640"/>
              </a:lnSpc>
              <a:spcBef>
                <a:spcPct val="0"/>
              </a:spcBef>
            </a:pPr>
            <a:endParaRPr lang="en-US" sz="2600" dirty="0">
              <a:solidFill>
                <a:srgbClr val="FFFFFF"/>
              </a:solidFill>
              <a:latin typeface="Montserrat Bold"/>
            </a:endParaRPr>
          </a:p>
        </p:txBody>
      </p:sp>
      <p:grpSp>
        <p:nvGrpSpPr>
          <p:cNvPr id="18" name="Group 18"/>
          <p:cNvGrpSpPr/>
          <p:nvPr/>
        </p:nvGrpSpPr>
        <p:grpSpPr>
          <a:xfrm>
            <a:off x="396133" y="3442200"/>
            <a:ext cx="955354" cy="95535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22" name="Freeform 22"/>
          <p:cNvSpPr/>
          <p:nvPr/>
        </p:nvSpPr>
        <p:spPr>
          <a:xfrm>
            <a:off x="576130" y="3640094"/>
            <a:ext cx="595361" cy="541237"/>
          </a:xfrm>
          <a:custGeom>
            <a:avLst/>
            <a:gdLst/>
            <a:ahLst/>
            <a:cxnLst/>
            <a:rect l="l" t="t" r="r" b="b"/>
            <a:pathLst>
              <a:path w="595361" h="541237">
                <a:moveTo>
                  <a:pt x="0" y="0"/>
                </a:moveTo>
                <a:lnTo>
                  <a:pt x="595361" y="0"/>
                </a:lnTo>
                <a:lnTo>
                  <a:pt x="595361" y="541237"/>
                </a:lnTo>
                <a:lnTo>
                  <a:pt x="0" y="5412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2" name="Rectangle: Rounded Corners 61">
            <a:extLst>
              <a:ext uri="{FF2B5EF4-FFF2-40B4-BE49-F238E27FC236}">
                <a16:creationId xmlns:a16="http://schemas.microsoft.com/office/drawing/2014/main" id="{6F369C7F-880F-4BDC-81B4-D6E5AB930B64}"/>
              </a:ext>
            </a:extLst>
          </p:cNvPr>
          <p:cNvSpPr/>
          <p:nvPr/>
        </p:nvSpPr>
        <p:spPr>
          <a:xfrm>
            <a:off x="1153289" y="4973440"/>
            <a:ext cx="7763456"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TextBox 34"/>
          <p:cNvSpPr txBox="1"/>
          <p:nvPr/>
        </p:nvSpPr>
        <p:spPr>
          <a:xfrm>
            <a:off x="1728934" y="5010645"/>
            <a:ext cx="5449311" cy="438785"/>
          </a:xfrm>
          <a:prstGeom prst="rect">
            <a:avLst/>
          </a:prstGeom>
        </p:spPr>
        <p:txBody>
          <a:bodyPr lIns="0" tIns="0" rIns="0" bIns="0" rtlCol="0" anchor="t">
            <a:spAutoFit/>
          </a:bodyPr>
          <a:lstStyle/>
          <a:p>
            <a:pPr>
              <a:lnSpc>
                <a:spcPts val="3640"/>
              </a:lnSpc>
              <a:spcBef>
                <a:spcPct val="0"/>
              </a:spcBef>
            </a:pPr>
            <a:r>
              <a:rPr lang="en-US" sz="2600" dirty="0" err="1">
                <a:solidFill>
                  <a:srgbClr val="FFFFFF"/>
                </a:solidFill>
                <a:latin typeface="Montserrat Bold"/>
              </a:rPr>
              <a:t>Phần</a:t>
            </a:r>
            <a:r>
              <a:rPr lang="en-US" sz="2600" dirty="0">
                <a:solidFill>
                  <a:srgbClr val="FFFFFF"/>
                </a:solidFill>
                <a:latin typeface="Montserrat Bold"/>
              </a:rPr>
              <a:t> </a:t>
            </a:r>
            <a:r>
              <a:rPr lang="en-US" sz="2600" dirty="0" err="1">
                <a:solidFill>
                  <a:srgbClr val="FFFFFF"/>
                </a:solidFill>
                <a:latin typeface="Montserrat Bold"/>
              </a:rPr>
              <a:t>mềm</a:t>
            </a:r>
            <a:r>
              <a:rPr lang="en-US" sz="2600" dirty="0">
                <a:solidFill>
                  <a:srgbClr val="FFFFFF"/>
                </a:solidFill>
                <a:latin typeface="Montserrat Bold"/>
              </a:rPr>
              <a:t> </a:t>
            </a:r>
            <a:r>
              <a:rPr lang="en-US" sz="2600" dirty="0" err="1">
                <a:solidFill>
                  <a:srgbClr val="FFFFFF"/>
                </a:solidFill>
                <a:latin typeface="Montserrat Bold"/>
              </a:rPr>
              <a:t>quản</a:t>
            </a:r>
            <a:r>
              <a:rPr lang="en-US" sz="2600" dirty="0">
                <a:solidFill>
                  <a:srgbClr val="FFFFFF"/>
                </a:solidFill>
                <a:latin typeface="Montserrat Bold"/>
              </a:rPr>
              <a:t> </a:t>
            </a:r>
            <a:r>
              <a:rPr lang="en-US" sz="2600" dirty="0" err="1">
                <a:solidFill>
                  <a:srgbClr val="FFFFFF"/>
                </a:solidFill>
                <a:latin typeface="Montserrat Bold"/>
              </a:rPr>
              <a:t>lý</a:t>
            </a:r>
            <a:r>
              <a:rPr lang="en-US" sz="2600" dirty="0">
                <a:solidFill>
                  <a:srgbClr val="FFFFFF"/>
                </a:solidFill>
                <a:latin typeface="Montserrat Bold"/>
              </a:rPr>
              <a:t> </a:t>
            </a:r>
            <a:r>
              <a:rPr lang="en-US" sz="2600" dirty="0" err="1">
                <a:solidFill>
                  <a:srgbClr val="FFFFFF"/>
                </a:solidFill>
                <a:latin typeface="Montserrat Bold"/>
              </a:rPr>
              <a:t>hệ</a:t>
            </a:r>
            <a:r>
              <a:rPr lang="en-US" sz="2600" dirty="0">
                <a:solidFill>
                  <a:srgbClr val="FFFFFF"/>
                </a:solidFill>
                <a:latin typeface="Montserrat Bold"/>
              </a:rPr>
              <a:t> </a:t>
            </a:r>
            <a:r>
              <a:rPr lang="en-US" sz="2600" dirty="0" err="1">
                <a:solidFill>
                  <a:srgbClr val="FFFFFF"/>
                </a:solidFill>
                <a:latin typeface="Montserrat Bold"/>
              </a:rPr>
              <a:t>thống</a:t>
            </a:r>
            <a:endParaRPr lang="en-US" sz="2600" dirty="0">
              <a:solidFill>
                <a:srgbClr val="FFFFFF"/>
              </a:solidFill>
              <a:latin typeface="Montserrat Bold"/>
            </a:endParaRPr>
          </a:p>
        </p:txBody>
      </p:sp>
      <p:grpSp>
        <p:nvGrpSpPr>
          <p:cNvPr id="30" name="Group 30"/>
          <p:cNvGrpSpPr/>
          <p:nvPr/>
        </p:nvGrpSpPr>
        <p:grpSpPr>
          <a:xfrm>
            <a:off x="396133" y="4807765"/>
            <a:ext cx="955354" cy="955354"/>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33" name="Freeform 33"/>
          <p:cNvSpPr/>
          <p:nvPr/>
        </p:nvSpPr>
        <p:spPr>
          <a:xfrm>
            <a:off x="524325" y="4933913"/>
            <a:ext cx="700043" cy="700043"/>
          </a:xfrm>
          <a:custGeom>
            <a:avLst/>
            <a:gdLst/>
            <a:ahLst/>
            <a:cxnLst/>
            <a:rect l="l" t="t" r="r" b="b"/>
            <a:pathLst>
              <a:path w="700043" h="700043">
                <a:moveTo>
                  <a:pt x="0" y="0"/>
                </a:moveTo>
                <a:lnTo>
                  <a:pt x="700043" y="0"/>
                </a:lnTo>
                <a:lnTo>
                  <a:pt x="700043" y="700043"/>
                </a:lnTo>
                <a:lnTo>
                  <a:pt x="0" y="7000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3" name="Rectangle: Rounded Corners 62">
            <a:extLst>
              <a:ext uri="{FF2B5EF4-FFF2-40B4-BE49-F238E27FC236}">
                <a16:creationId xmlns:a16="http://schemas.microsoft.com/office/drawing/2014/main" id="{F2DE921B-6E08-45AF-B896-DFF7BBA35270}"/>
              </a:ext>
            </a:extLst>
          </p:cNvPr>
          <p:cNvSpPr/>
          <p:nvPr/>
        </p:nvSpPr>
        <p:spPr>
          <a:xfrm>
            <a:off x="1153289" y="6177684"/>
            <a:ext cx="7763456"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TextBox 42"/>
          <p:cNvSpPr txBox="1"/>
          <p:nvPr/>
        </p:nvSpPr>
        <p:spPr>
          <a:xfrm>
            <a:off x="1728934" y="6232699"/>
            <a:ext cx="6964570" cy="895985"/>
          </a:xfrm>
          <a:prstGeom prst="rect">
            <a:avLst/>
          </a:prstGeom>
        </p:spPr>
        <p:txBody>
          <a:bodyPr lIns="0" tIns="0" rIns="0" bIns="0" rtlCol="0" anchor="t">
            <a:spAutoFit/>
          </a:bodyPr>
          <a:lstStyle/>
          <a:p>
            <a:pPr>
              <a:lnSpc>
                <a:spcPts val="3640"/>
              </a:lnSpc>
            </a:pPr>
            <a:r>
              <a:rPr lang="en-US" sz="2600" dirty="0" err="1">
                <a:solidFill>
                  <a:srgbClr val="FFFFFF"/>
                </a:solidFill>
                <a:latin typeface="Montserrat Bold"/>
              </a:rPr>
              <a:t>Hệ</a:t>
            </a:r>
            <a:r>
              <a:rPr lang="en-US" sz="2600" dirty="0">
                <a:solidFill>
                  <a:srgbClr val="FFFFFF"/>
                </a:solidFill>
                <a:latin typeface="Montserrat Bold"/>
              </a:rPr>
              <a:t> </a:t>
            </a:r>
            <a:r>
              <a:rPr lang="en-US" sz="2600" dirty="0" err="1">
                <a:solidFill>
                  <a:srgbClr val="FFFFFF"/>
                </a:solidFill>
                <a:latin typeface="Montserrat Bold"/>
              </a:rPr>
              <a:t>thống</a:t>
            </a:r>
            <a:r>
              <a:rPr lang="en-US" sz="2600" dirty="0">
                <a:solidFill>
                  <a:srgbClr val="FFFFFF"/>
                </a:solidFill>
                <a:latin typeface="Montserrat Bold"/>
              </a:rPr>
              <a:t> </a:t>
            </a:r>
            <a:r>
              <a:rPr lang="en-US" sz="2600" dirty="0" err="1">
                <a:solidFill>
                  <a:srgbClr val="FFFFFF"/>
                </a:solidFill>
                <a:latin typeface="Montserrat Bold"/>
              </a:rPr>
              <a:t>quản</a:t>
            </a:r>
            <a:r>
              <a:rPr lang="en-US" sz="2600" dirty="0">
                <a:solidFill>
                  <a:srgbClr val="FFFFFF"/>
                </a:solidFill>
                <a:latin typeface="Montserrat Bold"/>
              </a:rPr>
              <a:t> </a:t>
            </a:r>
            <a:r>
              <a:rPr lang="en-US" sz="2600" dirty="0" err="1">
                <a:solidFill>
                  <a:srgbClr val="FFFFFF"/>
                </a:solidFill>
                <a:latin typeface="Montserrat Bold"/>
              </a:rPr>
              <a:t>lý</a:t>
            </a:r>
            <a:r>
              <a:rPr lang="en-US" sz="2600" dirty="0">
                <a:solidFill>
                  <a:srgbClr val="FFFFFF"/>
                </a:solidFill>
                <a:latin typeface="Montserrat Bold"/>
              </a:rPr>
              <a:t> </a:t>
            </a:r>
            <a:r>
              <a:rPr lang="en-US" sz="2600" dirty="0" err="1">
                <a:solidFill>
                  <a:srgbClr val="FFFFFF"/>
                </a:solidFill>
                <a:latin typeface="Montserrat Bold"/>
              </a:rPr>
              <a:t>truy</a:t>
            </a:r>
            <a:r>
              <a:rPr lang="en-US" sz="2600" dirty="0">
                <a:solidFill>
                  <a:srgbClr val="FFFFFF"/>
                </a:solidFill>
                <a:latin typeface="Montserrat Bold"/>
              </a:rPr>
              <a:t> </a:t>
            </a:r>
            <a:r>
              <a:rPr lang="en-US" sz="2600" dirty="0" err="1">
                <a:solidFill>
                  <a:srgbClr val="FFFFFF"/>
                </a:solidFill>
                <a:latin typeface="Montserrat Bold"/>
              </a:rPr>
              <a:t>cập</a:t>
            </a:r>
            <a:r>
              <a:rPr lang="en-US" sz="2600" dirty="0">
                <a:solidFill>
                  <a:srgbClr val="FFFFFF"/>
                </a:solidFill>
                <a:latin typeface="Montserrat Bold"/>
              </a:rPr>
              <a:t> </a:t>
            </a:r>
            <a:r>
              <a:rPr lang="en-US" sz="2600" dirty="0" err="1">
                <a:solidFill>
                  <a:srgbClr val="FFFFFF"/>
                </a:solidFill>
                <a:latin typeface="Montserrat Bold"/>
              </a:rPr>
              <a:t>và</a:t>
            </a:r>
            <a:r>
              <a:rPr lang="en-US" sz="2600" dirty="0">
                <a:solidFill>
                  <a:srgbClr val="FFFFFF"/>
                </a:solidFill>
                <a:latin typeface="Montserrat Bold"/>
              </a:rPr>
              <a:t> </a:t>
            </a:r>
            <a:r>
              <a:rPr lang="en-US" sz="2600" dirty="0" err="1">
                <a:solidFill>
                  <a:srgbClr val="FFFFFF"/>
                </a:solidFill>
                <a:latin typeface="Montserrat Bold"/>
              </a:rPr>
              <a:t>uỷ</a:t>
            </a:r>
            <a:r>
              <a:rPr lang="en-US" sz="2600" dirty="0">
                <a:solidFill>
                  <a:srgbClr val="FFFFFF"/>
                </a:solidFill>
                <a:latin typeface="Montserrat Bold"/>
              </a:rPr>
              <a:t> </a:t>
            </a:r>
            <a:r>
              <a:rPr lang="en-US" sz="2600" dirty="0" err="1">
                <a:solidFill>
                  <a:srgbClr val="FFFFFF"/>
                </a:solidFill>
                <a:latin typeface="Montserrat Bold"/>
              </a:rPr>
              <a:t>quyền</a:t>
            </a:r>
            <a:endParaRPr lang="en-US" sz="2600" dirty="0">
              <a:solidFill>
                <a:srgbClr val="FFFFFF"/>
              </a:solidFill>
              <a:latin typeface="Montserrat Bold"/>
            </a:endParaRPr>
          </a:p>
          <a:p>
            <a:pPr>
              <a:lnSpc>
                <a:spcPts val="3640"/>
              </a:lnSpc>
              <a:spcBef>
                <a:spcPct val="0"/>
              </a:spcBef>
            </a:pPr>
            <a:endParaRPr lang="en-US" sz="2600" dirty="0">
              <a:solidFill>
                <a:srgbClr val="FFFFFF"/>
              </a:solidFill>
              <a:latin typeface="Montserrat Bold"/>
            </a:endParaRPr>
          </a:p>
        </p:txBody>
      </p:sp>
      <p:grpSp>
        <p:nvGrpSpPr>
          <p:cNvPr id="38" name="Group 38"/>
          <p:cNvGrpSpPr/>
          <p:nvPr/>
        </p:nvGrpSpPr>
        <p:grpSpPr>
          <a:xfrm>
            <a:off x="396133" y="6029819"/>
            <a:ext cx="955354" cy="955354"/>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41" name="Freeform 41"/>
          <p:cNvSpPr/>
          <p:nvPr/>
        </p:nvSpPr>
        <p:spPr>
          <a:xfrm>
            <a:off x="512507" y="6223628"/>
            <a:ext cx="722607" cy="537439"/>
          </a:xfrm>
          <a:custGeom>
            <a:avLst/>
            <a:gdLst/>
            <a:ahLst/>
            <a:cxnLst/>
            <a:rect l="l" t="t" r="r" b="b"/>
            <a:pathLst>
              <a:path w="722607" h="537439">
                <a:moveTo>
                  <a:pt x="0" y="0"/>
                </a:moveTo>
                <a:lnTo>
                  <a:pt x="722607" y="0"/>
                </a:lnTo>
                <a:lnTo>
                  <a:pt x="722607" y="537439"/>
                </a:lnTo>
                <a:lnTo>
                  <a:pt x="0" y="53743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4" name="Rectangle: Rounded Corners 63">
            <a:extLst>
              <a:ext uri="{FF2B5EF4-FFF2-40B4-BE49-F238E27FC236}">
                <a16:creationId xmlns:a16="http://schemas.microsoft.com/office/drawing/2014/main" id="{05B0B824-5A4A-4408-AFBF-CD9ADC4C48FB}"/>
              </a:ext>
            </a:extLst>
          </p:cNvPr>
          <p:cNvSpPr/>
          <p:nvPr/>
        </p:nvSpPr>
        <p:spPr>
          <a:xfrm>
            <a:off x="1153289" y="7554953"/>
            <a:ext cx="7763456"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TextBox 50"/>
          <p:cNvSpPr txBox="1"/>
          <p:nvPr/>
        </p:nvSpPr>
        <p:spPr>
          <a:xfrm>
            <a:off x="1728934" y="7598264"/>
            <a:ext cx="5997374" cy="438785"/>
          </a:xfrm>
          <a:prstGeom prst="rect">
            <a:avLst/>
          </a:prstGeom>
        </p:spPr>
        <p:txBody>
          <a:bodyPr lIns="0" tIns="0" rIns="0" bIns="0" rtlCol="0" anchor="t">
            <a:spAutoFit/>
          </a:bodyPr>
          <a:lstStyle/>
          <a:p>
            <a:pPr>
              <a:lnSpc>
                <a:spcPts val="3640"/>
              </a:lnSpc>
              <a:spcBef>
                <a:spcPct val="0"/>
              </a:spcBef>
            </a:pPr>
            <a:r>
              <a:rPr lang="en-US" sz="2600" dirty="0" err="1">
                <a:solidFill>
                  <a:srgbClr val="FFFFFF"/>
                </a:solidFill>
                <a:latin typeface="Montserrat Bold"/>
              </a:rPr>
              <a:t>Hệ</a:t>
            </a:r>
            <a:r>
              <a:rPr lang="en-US" sz="2600" dirty="0">
                <a:solidFill>
                  <a:srgbClr val="FFFFFF"/>
                </a:solidFill>
                <a:latin typeface="Montserrat Bold"/>
              </a:rPr>
              <a:t> </a:t>
            </a:r>
            <a:r>
              <a:rPr lang="en-US" sz="2600" dirty="0" err="1">
                <a:solidFill>
                  <a:srgbClr val="FFFFFF"/>
                </a:solidFill>
                <a:latin typeface="Montserrat Bold"/>
              </a:rPr>
              <a:t>thống</a:t>
            </a:r>
            <a:r>
              <a:rPr lang="en-US" sz="2600" dirty="0">
                <a:solidFill>
                  <a:srgbClr val="FFFFFF"/>
                </a:solidFill>
                <a:latin typeface="Montserrat Bold"/>
              </a:rPr>
              <a:t> </a:t>
            </a:r>
            <a:r>
              <a:rPr lang="en-US" sz="2600" dirty="0" err="1">
                <a:solidFill>
                  <a:srgbClr val="FFFFFF"/>
                </a:solidFill>
                <a:latin typeface="Montserrat Bold"/>
              </a:rPr>
              <a:t>quản</a:t>
            </a:r>
            <a:r>
              <a:rPr lang="en-US" sz="2600" dirty="0">
                <a:solidFill>
                  <a:srgbClr val="FFFFFF"/>
                </a:solidFill>
                <a:latin typeface="Montserrat Bold"/>
              </a:rPr>
              <a:t> </a:t>
            </a:r>
            <a:r>
              <a:rPr lang="en-US" sz="2600" dirty="0" err="1">
                <a:solidFill>
                  <a:srgbClr val="FFFFFF"/>
                </a:solidFill>
                <a:latin typeface="Montserrat Bold"/>
              </a:rPr>
              <a:t>lý</a:t>
            </a:r>
            <a:r>
              <a:rPr lang="en-US" sz="2600" dirty="0">
                <a:solidFill>
                  <a:srgbClr val="FFFFFF"/>
                </a:solidFill>
                <a:latin typeface="Montserrat Bold"/>
              </a:rPr>
              <a:t> an </a:t>
            </a:r>
            <a:r>
              <a:rPr lang="en-US" sz="2600" dirty="0" err="1">
                <a:solidFill>
                  <a:srgbClr val="FFFFFF"/>
                </a:solidFill>
                <a:latin typeface="Montserrat Bold"/>
              </a:rPr>
              <a:t>ninh</a:t>
            </a:r>
            <a:r>
              <a:rPr lang="en-US" sz="2600" dirty="0">
                <a:solidFill>
                  <a:srgbClr val="FFFFFF"/>
                </a:solidFill>
                <a:latin typeface="Montserrat Bold"/>
              </a:rPr>
              <a:t> </a:t>
            </a:r>
            <a:r>
              <a:rPr lang="en-US" sz="2600" dirty="0" err="1">
                <a:solidFill>
                  <a:srgbClr val="FFFFFF"/>
                </a:solidFill>
                <a:latin typeface="Montserrat Bold"/>
              </a:rPr>
              <a:t>mạng</a:t>
            </a:r>
            <a:endParaRPr lang="en-US" sz="2600" dirty="0">
              <a:solidFill>
                <a:srgbClr val="FFFFFF"/>
              </a:solidFill>
              <a:latin typeface="Montserrat Bold"/>
            </a:endParaRPr>
          </a:p>
        </p:txBody>
      </p:sp>
      <p:grpSp>
        <p:nvGrpSpPr>
          <p:cNvPr id="46" name="Group 46"/>
          <p:cNvGrpSpPr/>
          <p:nvPr/>
        </p:nvGrpSpPr>
        <p:grpSpPr>
          <a:xfrm>
            <a:off x="396133" y="7395384"/>
            <a:ext cx="955354" cy="955354"/>
            <a:chOff x="0" y="0"/>
            <a:chExt cx="812800" cy="812800"/>
          </a:xfrm>
        </p:grpSpPr>
        <p:sp>
          <p:nvSpPr>
            <p:cNvPr id="47" name="Freeform 4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49" name="Freeform 49"/>
          <p:cNvSpPr/>
          <p:nvPr/>
        </p:nvSpPr>
        <p:spPr>
          <a:xfrm>
            <a:off x="578171" y="7496826"/>
            <a:ext cx="591278" cy="722171"/>
          </a:xfrm>
          <a:custGeom>
            <a:avLst/>
            <a:gdLst/>
            <a:ahLst/>
            <a:cxnLst/>
            <a:rect l="l" t="t" r="r" b="b"/>
            <a:pathLst>
              <a:path w="591278" h="722171">
                <a:moveTo>
                  <a:pt x="0" y="0"/>
                </a:moveTo>
                <a:lnTo>
                  <a:pt x="591278" y="0"/>
                </a:lnTo>
                <a:lnTo>
                  <a:pt x="591278" y="722172"/>
                </a:lnTo>
                <a:lnTo>
                  <a:pt x="0" y="7221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65" name="Rectangle: Rounded Corners 64">
            <a:extLst>
              <a:ext uri="{FF2B5EF4-FFF2-40B4-BE49-F238E27FC236}">
                <a16:creationId xmlns:a16="http://schemas.microsoft.com/office/drawing/2014/main" id="{4C9513B3-F4DD-4A90-A454-6B4BDCA68888}"/>
              </a:ext>
            </a:extLst>
          </p:cNvPr>
          <p:cNvSpPr/>
          <p:nvPr/>
        </p:nvSpPr>
        <p:spPr>
          <a:xfrm>
            <a:off x="1166535" y="8771480"/>
            <a:ext cx="7763456" cy="591431"/>
          </a:xfrm>
          <a:prstGeom prst="roundRect">
            <a:avLst/>
          </a:prstGeom>
          <a:solidFill>
            <a:srgbClr val="000000"/>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TextBox 58"/>
          <p:cNvSpPr txBox="1"/>
          <p:nvPr/>
        </p:nvSpPr>
        <p:spPr>
          <a:xfrm>
            <a:off x="1728934" y="8820318"/>
            <a:ext cx="6964570" cy="438785"/>
          </a:xfrm>
          <a:prstGeom prst="rect">
            <a:avLst/>
          </a:prstGeom>
        </p:spPr>
        <p:txBody>
          <a:bodyPr lIns="0" tIns="0" rIns="0" bIns="0" rtlCol="0" anchor="t">
            <a:spAutoFit/>
          </a:bodyPr>
          <a:lstStyle/>
          <a:p>
            <a:pPr>
              <a:lnSpc>
                <a:spcPts val="3640"/>
              </a:lnSpc>
              <a:spcBef>
                <a:spcPct val="0"/>
              </a:spcBef>
            </a:pPr>
            <a:r>
              <a:rPr lang="en-US" sz="2600" dirty="0" err="1">
                <a:solidFill>
                  <a:srgbClr val="FFFFFF"/>
                </a:solidFill>
                <a:latin typeface="Montserrat Bold"/>
              </a:rPr>
              <a:t>Hệ</a:t>
            </a:r>
            <a:r>
              <a:rPr lang="en-US" sz="2600" dirty="0">
                <a:solidFill>
                  <a:srgbClr val="FFFFFF"/>
                </a:solidFill>
                <a:latin typeface="Montserrat Bold"/>
              </a:rPr>
              <a:t> </a:t>
            </a:r>
            <a:r>
              <a:rPr lang="en-US" sz="2600" dirty="0" err="1">
                <a:solidFill>
                  <a:srgbClr val="FFFFFF"/>
                </a:solidFill>
                <a:latin typeface="Montserrat Bold"/>
              </a:rPr>
              <a:t>thống</a:t>
            </a:r>
            <a:r>
              <a:rPr lang="en-US" sz="2600" dirty="0">
                <a:solidFill>
                  <a:srgbClr val="FFFFFF"/>
                </a:solidFill>
                <a:latin typeface="Montserrat Bold"/>
              </a:rPr>
              <a:t> </a:t>
            </a:r>
            <a:r>
              <a:rPr lang="en-US" sz="2600" dirty="0" err="1">
                <a:solidFill>
                  <a:srgbClr val="FFFFFF"/>
                </a:solidFill>
                <a:latin typeface="Montserrat Bold"/>
              </a:rPr>
              <a:t>quản</a:t>
            </a:r>
            <a:r>
              <a:rPr lang="en-US" sz="2600" dirty="0">
                <a:solidFill>
                  <a:srgbClr val="FFFFFF"/>
                </a:solidFill>
                <a:latin typeface="Montserrat Bold"/>
              </a:rPr>
              <a:t> </a:t>
            </a:r>
            <a:r>
              <a:rPr lang="en-US" sz="2600" dirty="0" err="1">
                <a:solidFill>
                  <a:srgbClr val="FFFFFF"/>
                </a:solidFill>
                <a:latin typeface="Montserrat Bold"/>
              </a:rPr>
              <a:t>lý</a:t>
            </a:r>
            <a:r>
              <a:rPr lang="en-US" sz="2600" dirty="0">
                <a:solidFill>
                  <a:srgbClr val="FFFFFF"/>
                </a:solidFill>
                <a:latin typeface="Montserrat Bold"/>
              </a:rPr>
              <a:t> </a:t>
            </a:r>
            <a:r>
              <a:rPr lang="en-US" sz="2600" dirty="0" err="1">
                <a:solidFill>
                  <a:srgbClr val="FFFFFF"/>
                </a:solidFill>
                <a:latin typeface="Montserrat Bold"/>
              </a:rPr>
              <a:t>dữ</a:t>
            </a:r>
            <a:r>
              <a:rPr lang="en-US" sz="2600" dirty="0">
                <a:solidFill>
                  <a:srgbClr val="FFFFFF"/>
                </a:solidFill>
                <a:latin typeface="Montserrat Bold"/>
              </a:rPr>
              <a:t> </a:t>
            </a:r>
            <a:r>
              <a:rPr lang="en-US" sz="2600" dirty="0" err="1">
                <a:solidFill>
                  <a:srgbClr val="FFFFFF"/>
                </a:solidFill>
                <a:latin typeface="Montserrat Bold"/>
              </a:rPr>
              <a:t>liệu</a:t>
            </a:r>
            <a:r>
              <a:rPr lang="en-US" sz="2600" dirty="0">
                <a:solidFill>
                  <a:srgbClr val="FFFFFF"/>
                </a:solidFill>
                <a:latin typeface="Montserrat Bold"/>
              </a:rPr>
              <a:t> </a:t>
            </a:r>
            <a:r>
              <a:rPr lang="en-US" sz="2600" dirty="0" err="1">
                <a:solidFill>
                  <a:srgbClr val="FFFFFF"/>
                </a:solidFill>
                <a:latin typeface="Montserrat Bold"/>
              </a:rPr>
              <a:t>và</a:t>
            </a:r>
            <a:r>
              <a:rPr lang="en-US" sz="2600" dirty="0">
                <a:solidFill>
                  <a:srgbClr val="FFFFFF"/>
                </a:solidFill>
                <a:latin typeface="Montserrat Bold"/>
              </a:rPr>
              <a:t> </a:t>
            </a:r>
            <a:r>
              <a:rPr lang="en-US" sz="2600" dirty="0" err="1">
                <a:solidFill>
                  <a:srgbClr val="FFFFFF"/>
                </a:solidFill>
                <a:latin typeface="Montserrat Bold"/>
              </a:rPr>
              <a:t>bảo</a:t>
            </a:r>
            <a:r>
              <a:rPr lang="en-US" sz="2600" dirty="0">
                <a:solidFill>
                  <a:srgbClr val="FFFFFF"/>
                </a:solidFill>
                <a:latin typeface="Montserrat Bold"/>
              </a:rPr>
              <a:t> </a:t>
            </a:r>
            <a:r>
              <a:rPr lang="en-US" sz="2600" dirty="0" err="1">
                <a:solidFill>
                  <a:srgbClr val="FFFFFF"/>
                </a:solidFill>
                <a:latin typeface="Montserrat Bold"/>
              </a:rPr>
              <a:t>mật</a:t>
            </a:r>
            <a:endParaRPr lang="en-US" sz="2600" dirty="0">
              <a:solidFill>
                <a:srgbClr val="FFFFFF"/>
              </a:solidFill>
              <a:latin typeface="Montserrat Bold"/>
            </a:endParaRPr>
          </a:p>
        </p:txBody>
      </p:sp>
      <p:grpSp>
        <p:nvGrpSpPr>
          <p:cNvPr id="54" name="Group 54"/>
          <p:cNvGrpSpPr/>
          <p:nvPr/>
        </p:nvGrpSpPr>
        <p:grpSpPr>
          <a:xfrm>
            <a:off x="396133" y="8617438"/>
            <a:ext cx="955354" cy="955354"/>
            <a:chOff x="0" y="0"/>
            <a:chExt cx="812800" cy="812800"/>
          </a:xfrm>
        </p:grpSpPr>
        <p:sp>
          <p:nvSpPr>
            <p:cNvPr id="55" name="Freeform 5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a:noFill/>
            </a:ln>
          </p:spPr>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800"/>
                </a:lnSpc>
              </a:pPr>
              <a:endParaRPr/>
            </a:p>
          </p:txBody>
        </p:sp>
      </p:grpSp>
      <p:sp>
        <p:nvSpPr>
          <p:cNvPr id="57" name="Freeform 57"/>
          <p:cNvSpPr/>
          <p:nvPr/>
        </p:nvSpPr>
        <p:spPr>
          <a:xfrm>
            <a:off x="566808" y="8788113"/>
            <a:ext cx="614004" cy="614004"/>
          </a:xfrm>
          <a:custGeom>
            <a:avLst/>
            <a:gdLst/>
            <a:ahLst/>
            <a:cxnLst/>
            <a:rect l="l" t="t" r="r" b="b"/>
            <a:pathLst>
              <a:path w="614004" h="614004">
                <a:moveTo>
                  <a:pt x="0" y="0"/>
                </a:moveTo>
                <a:lnTo>
                  <a:pt x="614004" y="0"/>
                </a:lnTo>
                <a:lnTo>
                  <a:pt x="614004" y="614004"/>
                </a:lnTo>
                <a:lnTo>
                  <a:pt x="0" y="61400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3" name="Group 3"/>
          <p:cNvGrpSpPr/>
          <p:nvPr/>
        </p:nvGrpSpPr>
        <p:grpSpPr>
          <a:xfrm>
            <a:off x="11955316" y="-545104"/>
            <a:ext cx="11377208" cy="11377208"/>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9275377" y="637189"/>
            <a:ext cx="9012623" cy="9012623"/>
          </a:xfrm>
          <a:custGeom>
            <a:avLst/>
            <a:gdLst/>
            <a:ahLst/>
            <a:cxnLst/>
            <a:rect l="l" t="t" r="r" b="b"/>
            <a:pathLst>
              <a:path w="9012623" h="9012623">
                <a:moveTo>
                  <a:pt x="0" y="0"/>
                </a:moveTo>
                <a:lnTo>
                  <a:pt x="9012623" y="0"/>
                </a:lnTo>
                <a:lnTo>
                  <a:pt x="9012623" y="9012622"/>
                </a:lnTo>
                <a:lnTo>
                  <a:pt x="0" y="9012622"/>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9893724" y="1255536"/>
            <a:ext cx="7775929" cy="777592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266700">
              <a:solidFill>
                <a:srgbClr val="3B599B"/>
              </a:solidFill>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a:grpSpLocks noChangeAspect="1"/>
          </p:cNvGrpSpPr>
          <p:nvPr/>
        </p:nvGrpSpPr>
        <p:grpSpPr>
          <a:xfrm>
            <a:off x="10347070" y="1708895"/>
            <a:ext cx="6869238" cy="686921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4588" r="-15410"/>
              </a:stretch>
            </a:blipFill>
          </p:spPr>
        </p:sp>
      </p:grpSp>
      <p:sp>
        <p:nvSpPr>
          <p:cNvPr id="17" name="TextBox 17"/>
          <p:cNvSpPr txBox="1"/>
          <p:nvPr/>
        </p:nvSpPr>
        <p:spPr>
          <a:xfrm>
            <a:off x="-2498980" y="11083518"/>
            <a:ext cx="2097635" cy="1147143"/>
          </a:xfrm>
          <a:prstGeom prst="rect">
            <a:avLst/>
          </a:prstGeom>
        </p:spPr>
        <p:txBody>
          <a:bodyPr lIns="50800" tIns="50800" rIns="50800" bIns="50800" rtlCol="0" anchor="ctr"/>
          <a:lstStyle/>
          <a:p>
            <a:pPr algn="ctr">
              <a:lnSpc>
                <a:spcPts val="3359"/>
              </a:lnSpc>
            </a:pPr>
            <a:endParaRPr/>
          </a:p>
        </p:txBody>
      </p:sp>
      <p:grpSp>
        <p:nvGrpSpPr>
          <p:cNvPr id="21" name="Group 21"/>
          <p:cNvGrpSpPr/>
          <p:nvPr/>
        </p:nvGrpSpPr>
        <p:grpSpPr>
          <a:xfrm>
            <a:off x="1028700" y="2833475"/>
            <a:ext cx="1006599" cy="100659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028700" y="4230599"/>
            <a:ext cx="1006599" cy="1006599"/>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1037238" y="5627723"/>
            <a:ext cx="1006599" cy="1006599"/>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0" name="Group 30"/>
          <p:cNvGrpSpPr/>
          <p:nvPr/>
        </p:nvGrpSpPr>
        <p:grpSpPr>
          <a:xfrm>
            <a:off x="1028700" y="7024847"/>
            <a:ext cx="1006599" cy="1006599"/>
            <a:chOff x="0" y="0"/>
            <a:chExt cx="812800" cy="812800"/>
          </a:xfrm>
        </p:grpSpPr>
        <p:sp>
          <p:nvSpPr>
            <p:cNvPr id="31" name="Freeform 3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3" name="Freeform 33"/>
          <p:cNvSpPr/>
          <p:nvPr/>
        </p:nvSpPr>
        <p:spPr>
          <a:xfrm>
            <a:off x="1174654" y="2823950"/>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TextBox 35"/>
          <p:cNvSpPr txBox="1"/>
          <p:nvPr/>
        </p:nvSpPr>
        <p:spPr>
          <a:xfrm>
            <a:off x="2342975" y="3106543"/>
            <a:ext cx="3628598"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TỔNG QUAN</a:t>
            </a:r>
          </a:p>
        </p:txBody>
      </p:sp>
      <p:sp>
        <p:nvSpPr>
          <p:cNvPr id="36" name="TextBox 36"/>
          <p:cNvSpPr txBox="1"/>
          <p:nvPr/>
        </p:nvSpPr>
        <p:spPr>
          <a:xfrm>
            <a:off x="2341988" y="4579276"/>
            <a:ext cx="7366904"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CƠ SỞ HẠ TẦNG CÔNG NGHỆ THÔNG TIN</a:t>
            </a:r>
          </a:p>
        </p:txBody>
      </p:sp>
      <p:sp>
        <p:nvSpPr>
          <p:cNvPr id="37" name="TextBox 37"/>
          <p:cNvSpPr txBox="1"/>
          <p:nvPr/>
        </p:nvSpPr>
        <p:spPr>
          <a:xfrm>
            <a:off x="2341988" y="6025432"/>
            <a:ext cx="4935322"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QUY TRÌNH HOẠT ĐỘNG</a:t>
            </a:r>
          </a:p>
        </p:txBody>
      </p:sp>
      <p:sp>
        <p:nvSpPr>
          <p:cNvPr id="38" name="TextBox 38"/>
          <p:cNvSpPr txBox="1"/>
          <p:nvPr/>
        </p:nvSpPr>
        <p:spPr>
          <a:xfrm>
            <a:off x="2342975" y="7216362"/>
            <a:ext cx="5596626"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CÁC ƯU NHƯỢC ĐIỂM VÀ GIẢI PHÁP</a:t>
            </a:r>
          </a:p>
        </p:txBody>
      </p:sp>
      <p:sp>
        <p:nvSpPr>
          <p:cNvPr id="39" name="Freeform 39"/>
          <p:cNvSpPr/>
          <p:nvPr/>
        </p:nvSpPr>
        <p:spPr>
          <a:xfrm>
            <a:off x="1174654" y="4230599"/>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0" name="Freeform 40"/>
          <p:cNvSpPr/>
          <p:nvPr/>
        </p:nvSpPr>
        <p:spPr>
          <a:xfrm>
            <a:off x="1183191" y="5637248"/>
            <a:ext cx="809941" cy="874431"/>
          </a:xfrm>
          <a:custGeom>
            <a:avLst/>
            <a:gdLst/>
            <a:ahLst/>
            <a:cxnLst/>
            <a:rect l="l" t="t" r="r" b="b"/>
            <a:pathLst>
              <a:path w="809941" h="874431">
                <a:moveTo>
                  <a:pt x="0" y="0"/>
                </a:moveTo>
                <a:lnTo>
                  <a:pt x="809942" y="0"/>
                </a:lnTo>
                <a:lnTo>
                  <a:pt x="809942"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1" name="Freeform 41"/>
          <p:cNvSpPr/>
          <p:nvPr/>
        </p:nvSpPr>
        <p:spPr>
          <a:xfrm>
            <a:off x="1174654" y="7024847"/>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42" name="Group 42"/>
          <p:cNvGrpSpPr/>
          <p:nvPr/>
        </p:nvGrpSpPr>
        <p:grpSpPr>
          <a:xfrm>
            <a:off x="1028700" y="8421971"/>
            <a:ext cx="1006599" cy="1006599"/>
            <a:chOff x="0" y="0"/>
            <a:chExt cx="812800" cy="812800"/>
          </a:xfrm>
        </p:grpSpPr>
        <p:sp>
          <p:nvSpPr>
            <p:cNvPr id="43" name="Freeform 4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45" name="TextBox 45"/>
          <p:cNvSpPr txBox="1"/>
          <p:nvPr/>
        </p:nvSpPr>
        <p:spPr>
          <a:xfrm>
            <a:off x="2342975" y="8770648"/>
            <a:ext cx="3808210"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KẾT LUẬN</a:t>
            </a:r>
          </a:p>
        </p:txBody>
      </p:sp>
      <p:sp>
        <p:nvSpPr>
          <p:cNvPr id="46" name="Freeform 46"/>
          <p:cNvSpPr/>
          <p:nvPr/>
        </p:nvSpPr>
        <p:spPr>
          <a:xfrm>
            <a:off x="1174654" y="8421971"/>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7" name="Rectangle: Rounded Corners 46">
            <a:extLst>
              <a:ext uri="{FF2B5EF4-FFF2-40B4-BE49-F238E27FC236}">
                <a16:creationId xmlns:a16="http://schemas.microsoft.com/office/drawing/2014/main" id="{77784023-8FAC-4C70-B8B0-C5B1601B1564}"/>
              </a:ext>
            </a:extLst>
          </p:cNvPr>
          <p:cNvSpPr/>
          <p:nvPr/>
        </p:nvSpPr>
        <p:spPr>
          <a:xfrm>
            <a:off x="19107" y="958662"/>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TextBox 34"/>
          <p:cNvSpPr txBox="1"/>
          <p:nvPr/>
        </p:nvSpPr>
        <p:spPr>
          <a:xfrm>
            <a:off x="1022823" y="1309717"/>
            <a:ext cx="5468978" cy="577850"/>
          </a:xfrm>
          <a:prstGeom prst="rect">
            <a:avLst/>
          </a:prstGeom>
        </p:spPr>
        <p:txBody>
          <a:bodyPr lIns="0" tIns="0" rIns="0" bIns="0" rtlCol="0" anchor="t">
            <a:spAutoFit/>
          </a:bodyPr>
          <a:lstStyle/>
          <a:p>
            <a:pPr>
              <a:lnSpc>
                <a:spcPts val="4599"/>
              </a:lnSpc>
            </a:pPr>
            <a:r>
              <a:rPr lang="en-US" sz="3999" dirty="0">
                <a:solidFill>
                  <a:srgbClr val="FFFFFF"/>
                </a:solidFill>
                <a:latin typeface="Montserrat Bold"/>
              </a:rPr>
              <a:t>AGENDA</a:t>
            </a:r>
          </a:p>
        </p:txBody>
      </p:sp>
      <p:sp>
        <p:nvSpPr>
          <p:cNvPr id="48" name="Rectangle: Rounded Corners 47">
            <a:extLst>
              <a:ext uri="{FF2B5EF4-FFF2-40B4-BE49-F238E27FC236}">
                <a16:creationId xmlns:a16="http://schemas.microsoft.com/office/drawing/2014/main" id="{E3DD8174-C37A-4E3C-909D-032B46ADDC29}"/>
              </a:ext>
            </a:extLst>
          </p:cNvPr>
          <p:cNvSpPr/>
          <p:nvPr/>
        </p:nvSpPr>
        <p:spPr>
          <a:xfrm>
            <a:off x="-4130467" y="9735440"/>
            <a:ext cx="6163519" cy="1096664"/>
          </a:xfrm>
          <a:prstGeom prst="roundRect">
            <a:avLst/>
          </a:prstGeom>
          <a:solidFill>
            <a:srgbClr val="3B599B"/>
          </a:solidFill>
          <a:ln>
            <a:solidFill>
              <a:srgbClr val="3B59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Rectangle: Rounded Corners 48">
            <a:extLst>
              <a:ext uri="{FF2B5EF4-FFF2-40B4-BE49-F238E27FC236}">
                <a16:creationId xmlns:a16="http://schemas.microsoft.com/office/drawing/2014/main" id="{CC0D9FB3-A0DF-423E-85D3-908C1453B1DF}"/>
              </a:ext>
            </a:extLst>
          </p:cNvPr>
          <p:cNvSpPr/>
          <p:nvPr/>
        </p:nvSpPr>
        <p:spPr>
          <a:xfrm>
            <a:off x="-531552" y="10043876"/>
            <a:ext cx="6163519" cy="1029205"/>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87" r="-24487"/>
              </a:stretch>
            </a:blipFill>
          </p:spPr>
        </p:sp>
      </p:grpSp>
      <p:sp>
        <p:nvSpPr>
          <p:cNvPr id="8" name="Freeform 8"/>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860703" y="6083947"/>
            <a:ext cx="3601244" cy="360124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9185188" y="6408437"/>
            <a:ext cx="2952274" cy="295226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8437" r="-48437"/>
              </a:stretch>
            </a:blipFill>
          </p:spPr>
        </p:sp>
      </p:grpSp>
      <p:grpSp>
        <p:nvGrpSpPr>
          <p:cNvPr id="14" name="Group 14"/>
          <p:cNvGrpSpPr/>
          <p:nvPr/>
        </p:nvGrpSpPr>
        <p:grpSpPr>
          <a:xfrm>
            <a:off x="8587763" y="1324108"/>
            <a:ext cx="1398750" cy="13987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848915" y="622495"/>
            <a:ext cx="812410" cy="81241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028700" y="3112609"/>
            <a:ext cx="7172799" cy="2971337"/>
          </a:xfrm>
          <a:prstGeom prst="rect">
            <a:avLst/>
          </a:prstGeom>
        </p:spPr>
        <p:txBody>
          <a:bodyPr lIns="0" tIns="0" rIns="0" bIns="0" rtlCol="0" anchor="t">
            <a:spAutoFit/>
          </a:bodyPr>
          <a:lstStyle/>
          <a:p>
            <a:pPr>
              <a:lnSpc>
                <a:spcPts val="11995"/>
              </a:lnSpc>
            </a:pPr>
            <a:r>
              <a:rPr lang="en-US" sz="8568">
                <a:solidFill>
                  <a:srgbClr val="293E6B"/>
                </a:solidFill>
                <a:latin typeface="Montserrat Bold"/>
              </a:rPr>
              <a:t>QUY TRÌNH HOẠT ĐỘNG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351228" y="2371227"/>
            <a:ext cx="18639228" cy="8300964"/>
            <a:chOff x="0" y="0"/>
            <a:chExt cx="5917595" cy="2635396"/>
          </a:xfrm>
        </p:grpSpPr>
        <p:sp>
          <p:nvSpPr>
            <p:cNvPr id="6" name="Freeform 6"/>
            <p:cNvSpPr/>
            <p:nvPr/>
          </p:nvSpPr>
          <p:spPr>
            <a:xfrm>
              <a:off x="0" y="0"/>
              <a:ext cx="5917595" cy="2635396"/>
            </a:xfrm>
            <a:custGeom>
              <a:avLst/>
              <a:gdLst/>
              <a:ahLst/>
              <a:cxnLst/>
              <a:rect l="l" t="t" r="r" b="b"/>
              <a:pathLst>
                <a:path w="5917595" h="2635396">
                  <a:moveTo>
                    <a:pt x="0" y="0"/>
                  </a:moveTo>
                  <a:lnTo>
                    <a:pt x="5917595" y="0"/>
                  </a:lnTo>
                  <a:lnTo>
                    <a:pt x="5917595" y="2635396"/>
                  </a:lnTo>
                  <a:lnTo>
                    <a:pt x="0" y="2635396"/>
                  </a:lnTo>
                  <a:close/>
                </a:path>
              </a:pathLst>
            </a:custGeom>
            <a:solidFill>
              <a:srgbClr val="293E6B"/>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448192" y="407060"/>
            <a:ext cx="964540" cy="964540"/>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027260" y="619115"/>
            <a:ext cx="678745" cy="678745"/>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16875695" y="407060"/>
            <a:ext cx="964540" cy="96454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16580555" y="619115"/>
            <a:ext cx="678745" cy="67874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419617" y="2756875"/>
            <a:ext cx="4130152" cy="7167405"/>
            <a:chOff x="0" y="-38100"/>
            <a:chExt cx="1087777" cy="1887712"/>
          </a:xfrm>
        </p:grpSpPr>
        <p:sp>
          <p:nvSpPr>
            <p:cNvPr id="21" name="Freeform 21"/>
            <p:cNvSpPr/>
            <p:nvPr/>
          </p:nvSpPr>
          <p:spPr>
            <a:xfrm>
              <a:off x="0" y="0"/>
              <a:ext cx="1060003" cy="1849612"/>
            </a:xfrm>
            <a:custGeom>
              <a:avLst/>
              <a:gdLst/>
              <a:ahLst/>
              <a:cxnLst/>
              <a:rect l="l" t="t" r="r" b="b"/>
              <a:pathLst>
                <a:path w="1060003" h="1849612">
                  <a:moveTo>
                    <a:pt x="98104" y="0"/>
                  </a:moveTo>
                  <a:lnTo>
                    <a:pt x="961899" y="0"/>
                  </a:lnTo>
                  <a:cubicBezTo>
                    <a:pt x="1016080" y="0"/>
                    <a:pt x="1060003" y="43923"/>
                    <a:pt x="1060003" y="98104"/>
                  </a:cubicBezTo>
                  <a:lnTo>
                    <a:pt x="1060003" y="1751508"/>
                  </a:lnTo>
                  <a:cubicBezTo>
                    <a:pt x="1060003" y="1777527"/>
                    <a:pt x="1049667" y="1802480"/>
                    <a:pt x="1031269" y="1820878"/>
                  </a:cubicBezTo>
                  <a:cubicBezTo>
                    <a:pt x="1012871" y="1839276"/>
                    <a:pt x="987918" y="1849612"/>
                    <a:pt x="961899" y="1849612"/>
                  </a:cubicBezTo>
                  <a:lnTo>
                    <a:pt x="98104" y="1849612"/>
                  </a:lnTo>
                  <a:cubicBezTo>
                    <a:pt x="72085" y="1849612"/>
                    <a:pt x="47132" y="1839276"/>
                    <a:pt x="28734" y="1820878"/>
                  </a:cubicBezTo>
                  <a:cubicBezTo>
                    <a:pt x="10336" y="1802480"/>
                    <a:pt x="0" y="1777527"/>
                    <a:pt x="0" y="1751508"/>
                  </a:cubicBezTo>
                  <a:lnTo>
                    <a:pt x="0" y="98104"/>
                  </a:lnTo>
                  <a:cubicBezTo>
                    <a:pt x="0" y="72085"/>
                    <a:pt x="10336" y="47132"/>
                    <a:pt x="28734" y="28734"/>
                  </a:cubicBezTo>
                  <a:cubicBezTo>
                    <a:pt x="47132" y="10336"/>
                    <a:pt x="72085" y="0"/>
                    <a:pt x="98104" y="0"/>
                  </a:cubicBezTo>
                  <a:close/>
                </a:path>
              </a:pathLst>
            </a:custGeom>
            <a:solidFill>
              <a:srgbClr val="FFFFFF"/>
            </a:solidFill>
          </p:spPr>
        </p:sp>
        <p:sp>
          <p:nvSpPr>
            <p:cNvPr id="22" name="TextBox 22"/>
            <p:cNvSpPr txBox="1"/>
            <p:nvPr/>
          </p:nvSpPr>
          <p:spPr>
            <a:xfrm>
              <a:off x="0" y="-38100"/>
              <a:ext cx="1087777" cy="1692241"/>
            </a:xfrm>
            <a:prstGeom prst="rect">
              <a:avLst/>
            </a:prstGeom>
          </p:spPr>
          <p:txBody>
            <a:bodyPr lIns="254000" tIns="254000" rIns="254000" bIns="254000" rtlCol="0" anchor="ctr"/>
            <a:lstStyle/>
            <a:p>
              <a:pPr algn="just">
                <a:lnSpc>
                  <a:spcPts val="2520"/>
                </a:lnSpc>
              </a:pPr>
              <a:r>
                <a:rPr lang="en-US" dirty="0">
                  <a:solidFill>
                    <a:srgbClr val="000000"/>
                  </a:solidFill>
                  <a:latin typeface="Montserrat Bold"/>
                </a:rPr>
                <a:t>1.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quản</a:t>
              </a:r>
              <a:r>
                <a:rPr lang="en-US" dirty="0">
                  <a:solidFill>
                    <a:srgbClr val="000000"/>
                  </a:solidFill>
                  <a:latin typeface="Montserrat Bold"/>
                </a:rPr>
                <a:t> </a:t>
              </a:r>
              <a:r>
                <a:rPr lang="en-US" dirty="0" err="1">
                  <a:solidFill>
                    <a:srgbClr val="000000"/>
                  </a:solidFill>
                  <a:latin typeface="Montserrat Bold"/>
                </a:rPr>
                <a:t>lý</a:t>
              </a:r>
              <a:r>
                <a:rPr lang="en-US" dirty="0">
                  <a:solidFill>
                    <a:srgbClr val="000000"/>
                  </a:solidFill>
                  <a:latin typeface="Montserrat Bold"/>
                </a:rPr>
                <a:t>, </a:t>
              </a:r>
              <a:r>
                <a:rPr lang="en-US" dirty="0" err="1">
                  <a:solidFill>
                    <a:srgbClr val="000000"/>
                  </a:solidFill>
                  <a:latin typeface="Montserrat Bold"/>
                </a:rPr>
                <a:t>đăng</a:t>
              </a:r>
              <a:r>
                <a:rPr lang="en-US" dirty="0">
                  <a:solidFill>
                    <a:srgbClr val="000000"/>
                  </a:solidFill>
                  <a:latin typeface="Montserrat Bold"/>
                </a:rPr>
                <a:t> </a:t>
              </a:r>
              <a:r>
                <a:rPr lang="en-US" dirty="0" err="1">
                  <a:solidFill>
                    <a:srgbClr val="000000"/>
                  </a:solidFill>
                  <a:latin typeface="Montserrat Bold"/>
                </a:rPr>
                <a:t>ký</a:t>
              </a:r>
              <a:r>
                <a:rPr lang="en-US" dirty="0">
                  <a:solidFill>
                    <a:srgbClr val="000000"/>
                  </a:solidFill>
                  <a:latin typeface="Montserrat Bold"/>
                </a:rPr>
                <a:t> </a:t>
              </a:r>
              <a:r>
                <a:rPr lang="en-US" dirty="0" err="1">
                  <a:solidFill>
                    <a:srgbClr val="000000"/>
                  </a:solidFill>
                  <a:latin typeface="Montserrat Bold"/>
                </a:rPr>
                <a:t>tài</a:t>
              </a:r>
              <a:r>
                <a:rPr lang="en-US" dirty="0">
                  <a:solidFill>
                    <a:srgbClr val="000000"/>
                  </a:solidFill>
                  <a:latin typeface="Montserrat Bold"/>
                </a:rPr>
                <a:t> </a:t>
              </a:r>
              <a:r>
                <a:rPr lang="en-US" dirty="0" err="1">
                  <a:solidFill>
                    <a:srgbClr val="000000"/>
                  </a:solidFill>
                  <a:latin typeface="Montserrat Bold"/>
                </a:rPr>
                <a:t>khoản</a:t>
              </a:r>
              <a:r>
                <a:rPr lang="en-US" dirty="0">
                  <a:solidFill>
                    <a:srgbClr val="000000"/>
                  </a:solidFill>
                  <a:latin typeface="Montserrat Bold"/>
                </a:rPr>
                <a:t> </a:t>
              </a:r>
              <a:r>
                <a:rPr lang="en-US" dirty="0" err="1">
                  <a:solidFill>
                    <a:srgbClr val="000000"/>
                  </a:solidFill>
                  <a:latin typeface="Montserrat Bold"/>
                </a:rPr>
                <a:t>giao</a:t>
              </a:r>
              <a:r>
                <a:rPr lang="en-US" dirty="0">
                  <a:solidFill>
                    <a:srgbClr val="000000"/>
                  </a:solidFill>
                  <a:latin typeface="Montserrat Bold"/>
                </a:rPr>
                <a:t> </a:t>
              </a:r>
              <a:r>
                <a:rPr lang="en-US" dirty="0" err="1">
                  <a:solidFill>
                    <a:srgbClr val="000000"/>
                  </a:solidFill>
                  <a:latin typeface="Montserrat Bold"/>
                </a:rPr>
                <a:t>dịch</a:t>
              </a:r>
              <a:r>
                <a:rPr lang="en-US" dirty="0">
                  <a:solidFill>
                    <a:srgbClr val="000000"/>
                  </a:solidFill>
                  <a:latin typeface="Montserrat Bold"/>
                </a:rPr>
                <a:t> </a:t>
              </a:r>
              <a:r>
                <a:rPr lang="en-US" dirty="0" err="1">
                  <a:solidFill>
                    <a:srgbClr val="000000"/>
                  </a:solidFill>
                  <a:latin typeface="Montserrat Bold"/>
                </a:rPr>
                <a:t>trên</a:t>
              </a:r>
              <a:r>
                <a:rPr lang="en-US" dirty="0">
                  <a:solidFill>
                    <a:srgbClr val="000000"/>
                  </a:solidFill>
                  <a:latin typeface="Montserrat Bold"/>
                </a:rPr>
                <a:t> </a:t>
              </a:r>
              <a:r>
                <a:rPr lang="en-US" dirty="0" err="1">
                  <a:solidFill>
                    <a:srgbClr val="000000"/>
                  </a:solidFill>
                  <a:latin typeface="Montserrat Bold"/>
                </a:rPr>
                <a:t>hệ</a:t>
              </a:r>
              <a:r>
                <a:rPr lang="en-US" dirty="0">
                  <a:solidFill>
                    <a:srgbClr val="000000"/>
                  </a:solidFill>
                  <a:latin typeface="Montserrat Bold"/>
                </a:rPr>
                <a:t> </a:t>
              </a:r>
              <a:r>
                <a:rPr lang="en-US" dirty="0" err="1">
                  <a:solidFill>
                    <a:srgbClr val="000000"/>
                  </a:solidFill>
                  <a:latin typeface="Montserrat Bold"/>
                </a:rPr>
                <a:t>thống</a:t>
              </a:r>
              <a:r>
                <a:rPr lang="en-US" dirty="0">
                  <a:solidFill>
                    <a:srgbClr val="000000"/>
                  </a:solidFill>
                  <a:latin typeface="Montserrat Bold"/>
                </a:rPr>
                <a:t> </a:t>
              </a:r>
              <a:r>
                <a:rPr lang="en-US" dirty="0" err="1">
                  <a:solidFill>
                    <a:srgbClr val="000000"/>
                  </a:solidFill>
                  <a:latin typeface="Montserrat Bold"/>
                </a:rPr>
                <a:t>ePort</a:t>
              </a:r>
              <a:endParaRPr lang="en-US" dirty="0">
                <a:solidFill>
                  <a:srgbClr val="000000"/>
                </a:solidFill>
                <a:latin typeface="Montserrat Bold"/>
              </a:endParaRPr>
            </a:p>
            <a:p>
              <a:pPr algn="just">
                <a:lnSpc>
                  <a:spcPts val="2520"/>
                </a:lnSpc>
              </a:pPr>
              <a:r>
                <a:rPr lang="en-US" dirty="0">
                  <a:solidFill>
                    <a:srgbClr val="000000"/>
                  </a:solidFill>
                  <a:latin typeface="Montserrat Bold"/>
                </a:rPr>
                <a:t>2.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giao</a:t>
              </a:r>
              <a:r>
                <a:rPr lang="en-US" dirty="0">
                  <a:solidFill>
                    <a:srgbClr val="000000"/>
                  </a:solidFill>
                  <a:latin typeface="Montserrat Bold"/>
                </a:rPr>
                <a:t> </a:t>
              </a:r>
              <a:r>
                <a:rPr lang="en-US" dirty="0" err="1">
                  <a:solidFill>
                    <a:srgbClr val="000000"/>
                  </a:solidFill>
                  <a:latin typeface="Montserrat Bold"/>
                </a:rPr>
                <a:t>nhận</a:t>
              </a:r>
              <a:r>
                <a:rPr lang="en-US" dirty="0">
                  <a:solidFill>
                    <a:srgbClr val="000000"/>
                  </a:solidFill>
                  <a:latin typeface="Montserrat Bold"/>
                </a:rPr>
                <a:t> qua </a:t>
              </a:r>
              <a:r>
                <a:rPr lang="en-US" dirty="0" err="1">
                  <a:solidFill>
                    <a:srgbClr val="000000"/>
                  </a:solidFill>
                  <a:latin typeface="Montserrat Bold"/>
                </a:rPr>
                <a:t>cổng</a:t>
              </a:r>
              <a:r>
                <a:rPr lang="en-US" dirty="0">
                  <a:solidFill>
                    <a:srgbClr val="000000"/>
                  </a:solidFill>
                  <a:latin typeface="Montserrat Bold"/>
                </a:rPr>
                <a:t> </a:t>
              </a:r>
              <a:r>
                <a:rPr lang="en-US" dirty="0" err="1">
                  <a:solidFill>
                    <a:srgbClr val="000000"/>
                  </a:solidFill>
                  <a:latin typeface="Montserrat Bold"/>
                </a:rPr>
                <a:t>tự</a:t>
              </a:r>
              <a:r>
                <a:rPr lang="en-US" dirty="0">
                  <a:solidFill>
                    <a:srgbClr val="000000"/>
                  </a:solidFill>
                  <a:latin typeface="Montserrat Bold"/>
                </a:rPr>
                <a:t> </a:t>
              </a:r>
              <a:r>
                <a:rPr lang="en-US" dirty="0" err="1">
                  <a:solidFill>
                    <a:srgbClr val="000000"/>
                  </a:solidFill>
                  <a:latin typeface="Montserrat Bold"/>
                </a:rPr>
                <a:t>động</a:t>
              </a:r>
              <a:r>
                <a:rPr lang="en-US" dirty="0">
                  <a:solidFill>
                    <a:srgbClr val="000000"/>
                  </a:solidFill>
                  <a:latin typeface="Montserrat Bold"/>
                </a:rPr>
                <a:t> Smart Gate</a:t>
              </a:r>
            </a:p>
            <a:p>
              <a:pPr algn="just">
                <a:lnSpc>
                  <a:spcPts val="2520"/>
                </a:lnSpc>
              </a:pPr>
              <a:r>
                <a:rPr lang="en-US" dirty="0">
                  <a:solidFill>
                    <a:srgbClr val="000000"/>
                  </a:solidFill>
                  <a:latin typeface="Montserrat Bold"/>
                </a:rPr>
                <a:t>3.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đăng</a:t>
              </a:r>
              <a:r>
                <a:rPr lang="en-US" dirty="0">
                  <a:solidFill>
                    <a:srgbClr val="000000"/>
                  </a:solidFill>
                  <a:latin typeface="Montserrat Bold"/>
                </a:rPr>
                <a:t> </a:t>
              </a:r>
              <a:r>
                <a:rPr lang="en-US" dirty="0" err="1">
                  <a:solidFill>
                    <a:srgbClr val="000000"/>
                  </a:solidFill>
                  <a:latin typeface="Montserrat Bold"/>
                </a:rPr>
                <a:t>ký</a:t>
              </a:r>
              <a:r>
                <a:rPr lang="en-US" dirty="0">
                  <a:solidFill>
                    <a:srgbClr val="000000"/>
                  </a:solidFill>
                  <a:latin typeface="Montserrat Bold"/>
                </a:rPr>
                <a:t> </a:t>
              </a:r>
              <a:r>
                <a:rPr lang="en-US" dirty="0" err="1">
                  <a:solidFill>
                    <a:srgbClr val="000000"/>
                  </a:solidFill>
                  <a:latin typeface="Montserrat Bold"/>
                </a:rPr>
                <a:t>lệnh</a:t>
              </a:r>
              <a:r>
                <a:rPr lang="en-US" dirty="0">
                  <a:solidFill>
                    <a:srgbClr val="000000"/>
                  </a:solidFill>
                  <a:latin typeface="Montserrat Bold"/>
                </a:rPr>
                <a:t> </a:t>
              </a:r>
              <a:r>
                <a:rPr lang="en-US" dirty="0" err="1">
                  <a:solidFill>
                    <a:srgbClr val="000000"/>
                  </a:solidFill>
                  <a:latin typeface="Montserrat Bold"/>
                </a:rPr>
                <a:t>giao</a:t>
              </a:r>
              <a:r>
                <a:rPr lang="en-US" dirty="0">
                  <a:solidFill>
                    <a:srgbClr val="000000"/>
                  </a:solidFill>
                  <a:latin typeface="Montserrat Bold"/>
                </a:rPr>
                <a:t> </a:t>
              </a:r>
              <a:r>
                <a:rPr lang="en-US" dirty="0" err="1">
                  <a:solidFill>
                    <a:srgbClr val="000000"/>
                  </a:solidFill>
                  <a:latin typeface="Montserrat Bold"/>
                </a:rPr>
                <a:t>nhận</a:t>
              </a:r>
              <a:r>
                <a:rPr lang="en-US" dirty="0">
                  <a:solidFill>
                    <a:srgbClr val="000000"/>
                  </a:solidFill>
                  <a:latin typeface="Montserrat Bold"/>
                </a:rPr>
                <a:t> </a:t>
              </a:r>
              <a:r>
                <a:rPr lang="en-US" dirty="0" err="1">
                  <a:solidFill>
                    <a:srgbClr val="000000"/>
                  </a:solidFill>
                  <a:latin typeface="Montserrat Bold"/>
                </a:rPr>
                <a:t>điện</a:t>
              </a:r>
              <a:r>
                <a:rPr lang="en-US" dirty="0">
                  <a:solidFill>
                    <a:srgbClr val="000000"/>
                  </a:solidFill>
                  <a:latin typeface="Montserrat Bold"/>
                </a:rPr>
                <a:t> </a:t>
              </a:r>
              <a:r>
                <a:rPr lang="en-US" dirty="0" err="1">
                  <a:solidFill>
                    <a:srgbClr val="000000"/>
                  </a:solidFill>
                  <a:latin typeface="Montserrat Bold"/>
                </a:rPr>
                <a:t>tử</a:t>
              </a:r>
              <a:endParaRPr lang="en-US" dirty="0">
                <a:solidFill>
                  <a:srgbClr val="000000"/>
                </a:solidFill>
                <a:latin typeface="Montserrat Bold"/>
              </a:endParaRPr>
            </a:p>
            <a:p>
              <a:pPr algn="just">
                <a:lnSpc>
                  <a:spcPts val="2520"/>
                </a:lnSpc>
              </a:pPr>
              <a:r>
                <a:rPr lang="en-US" dirty="0">
                  <a:solidFill>
                    <a:srgbClr val="000000"/>
                  </a:solidFill>
                  <a:latin typeface="Montserrat Bold"/>
                </a:rPr>
                <a:t>4.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quản</a:t>
              </a:r>
              <a:r>
                <a:rPr lang="en-US" dirty="0">
                  <a:solidFill>
                    <a:srgbClr val="000000"/>
                  </a:solidFill>
                  <a:latin typeface="Montserrat Bold"/>
                </a:rPr>
                <a:t> </a:t>
              </a:r>
              <a:r>
                <a:rPr lang="en-US" dirty="0" err="1">
                  <a:solidFill>
                    <a:srgbClr val="000000"/>
                  </a:solidFill>
                  <a:latin typeface="Montserrat Bold"/>
                </a:rPr>
                <a:t>lý</a:t>
              </a:r>
              <a:r>
                <a:rPr lang="en-US" dirty="0">
                  <a:solidFill>
                    <a:srgbClr val="000000"/>
                  </a:solidFill>
                  <a:latin typeface="Montserrat Bold"/>
                </a:rPr>
                <a:t> </a:t>
              </a:r>
              <a:r>
                <a:rPr lang="en-US" dirty="0" err="1">
                  <a:solidFill>
                    <a:srgbClr val="000000"/>
                  </a:solidFill>
                  <a:latin typeface="Montserrat Bold"/>
                </a:rPr>
                <a:t>khai</a:t>
              </a:r>
              <a:r>
                <a:rPr lang="en-US" dirty="0">
                  <a:solidFill>
                    <a:srgbClr val="000000"/>
                  </a:solidFill>
                  <a:latin typeface="Montserrat Bold"/>
                </a:rPr>
                <a:t> </a:t>
              </a:r>
              <a:r>
                <a:rPr lang="en-US" dirty="0" err="1">
                  <a:solidFill>
                    <a:srgbClr val="000000"/>
                  </a:solidFill>
                  <a:latin typeface="Montserrat Bold"/>
                </a:rPr>
                <a:t>thác</a:t>
              </a:r>
              <a:r>
                <a:rPr lang="en-US" dirty="0">
                  <a:solidFill>
                    <a:srgbClr val="000000"/>
                  </a:solidFill>
                  <a:latin typeface="Montserrat Bold"/>
                </a:rPr>
                <a:t> container</a:t>
              </a:r>
            </a:p>
            <a:p>
              <a:pPr algn="just">
                <a:lnSpc>
                  <a:spcPts val="2520"/>
                </a:lnSpc>
              </a:pPr>
              <a:r>
                <a:rPr lang="en-US" dirty="0">
                  <a:solidFill>
                    <a:srgbClr val="000000"/>
                  </a:solidFill>
                  <a:latin typeface="Montserrat Bold"/>
                </a:rPr>
                <a:t>5.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khai</a:t>
              </a:r>
              <a:r>
                <a:rPr lang="en-US" dirty="0">
                  <a:solidFill>
                    <a:srgbClr val="000000"/>
                  </a:solidFill>
                  <a:latin typeface="Montserrat Bold"/>
                </a:rPr>
                <a:t> </a:t>
              </a:r>
              <a:r>
                <a:rPr lang="en-US" dirty="0" err="1">
                  <a:solidFill>
                    <a:srgbClr val="000000"/>
                  </a:solidFill>
                  <a:latin typeface="Montserrat Bold"/>
                </a:rPr>
                <a:t>thác</a:t>
              </a:r>
              <a:r>
                <a:rPr lang="en-US" dirty="0">
                  <a:solidFill>
                    <a:srgbClr val="000000"/>
                  </a:solidFill>
                  <a:latin typeface="Montserrat Bold"/>
                </a:rPr>
                <a:t>, </a:t>
              </a:r>
              <a:r>
                <a:rPr lang="en-US" dirty="0" err="1">
                  <a:solidFill>
                    <a:srgbClr val="000000"/>
                  </a:solidFill>
                  <a:latin typeface="Montserrat Bold"/>
                </a:rPr>
                <a:t>xếp</a:t>
              </a:r>
              <a:r>
                <a:rPr lang="en-US" dirty="0">
                  <a:solidFill>
                    <a:srgbClr val="000000"/>
                  </a:solidFill>
                  <a:latin typeface="Montserrat Bold"/>
                </a:rPr>
                <a:t> </a:t>
              </a:r>
              <a:r>
                <a:rPr lang="en-US" dirty="0" err="1">
                  <a:solidFill>
                    <a:srgbClr val="000000"/>
                  </a:solidFill>
                  <a:latin typeface="Montserrat Bold"/>
                </a:rPr>
                <a:t>dỡ</a:t>
              </a:r>
              <a:r>
                <a:rPr lang="en-US" dirty="0">
                  <a:solidFill>
                    <a:srgbClr val="000000"/>
                  </a:solidFill>
                  <a:latin typeface="Montserrat Bold"/>
                </a:rPr>
                <a:t> </a:t>
              </a:r>
              <a:r>
                <a:rPr lang="en-US" dirty="0" err="1">
                  <a:solidFill>
                    <a:srgbClr val="000000"/>
                  </a:solidFill>
                  <a:latin typeface="Montserrat Bold"/>
                </a:rPr>
                <a:t>hàng</a:t>
              </a:r>
              <a:r>
                <a:rPr lang="en-US" dirty="0">
                  <a:solidFill>
                    <a:srgbClr val="000000"/>
                  </a:solidFill>
                  <a:latin typeface="Montserrat Bold"/>
                </a:rPr>
                <a:t> </a:t>
              </a:r>
              <a:r>
                <a:rPr lang="en-US" dirty="0" err="1">
                  <a:solidFill>
                    <a:srgbClr val="000000"/>
                  </a:solidFill>
                  <a:latin typeface="Montserrat Bold"/>
                </a:rPr>
                <a:t>hóa</a:t>
              </a:r>
              <a:r>
                <a:rPr lang="en-US" dirty="0">
                  <a:solidFill>
                    <a:srgbClr val="000000"/>
                  </a:solidFill>
                  <a:latin typeface="Montserrat Bold"/>
                </a:rPr>
                <a:t> </a:t>
              </a:r>
              <a:r>
                <a:rPr lang="en-US" dirty="0" err="1">
                  <a:solidFill>
                    <a:srgbClr val="000000"/>
                  </a:solidFill>
                  <a:latin typeface="Montserrat Bold"/>
                </a:rPr>
                <a:t>trên</a:t>
              </a:r>
              <a:r>
                <a:rPr lang="en-US" dirty="0">
                  <a:solidFill>
                    <a:srgbClr val="000000"/>
                  </a:solidFill>
                  <a:latin typeface="Montserrat Bold"/>
                </a:rPr>
                <a:t> </a:t>
              </a:r>
              <a:r>
                <a:rPr lang="en-US" dirty="0" err="1">
                  <a:solidFill>
                    <a:srgbClr val="000000"/>
                  </a:solidFill>
                  <a:latin typeface="Montserrat Bold"/>
                </a:rPr>
                <a:t>tàu</a:t>
              </a:r>
              <a:endParaRPr lang="en-US" dirty="0">
                <a:solidFill>
                  <a:srgbClr val="000000"/>
                </a:solidFill>
                <a:latin typeface="Montserrat Bold"/>
              </a:endParaRPr>
            </a:p>
            <a:p>
              <a:pPr algn="just">
                <a:lnSpc>
                  <a:spcPts val="2520"/>
                </a:lnSpc>
              </a:pPr>
              <a:r>
                <a:rPr lang="en-US" dirty="0">
                  <a:solidFill>
                    <a:srgbClr val="000000"/>
                  </a:solidFill>
                  <a:latin typeface="Montserrat Bold"/>
                </a:rPr>
                <a:t>6.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giao</a:t>
              </a:r>
              <a:r>
                <a:rPr lang="en-US" dirty="0">
                  <a:solidFill>
                    <a:srgbClr val="000000"/>
                  </a:solidFill>
                  <a:latin typeface="Montserrat Bold"/>
                </a:rPr>
                <a:t> </a:t>
              </a:r>
              <a:r>
                <a:rPr lang="en-US" dirty="0" err="1">
                  <a:solidFill>
                    <a:srgbClr val="000000"/>
                  </a:solidFill>
                  <a:latin typeface="Montserrat Bold"/>
                </a:rPr>
                <a:t>nhận</a:t>
              </a:r>
              <a:r>
                <a:rPr lang="en-US" dirty="0">
                  <a:solidFill>
                    <a:srgbClr val="000000"/>
                  </a:solidFill>
                  <a:latin typeface="Montserrat Bold"/>
                </a:rPr>
                <a:t> </a:t>
              </a:r>
              <a:r>
                <a:rPr lang="en-US" dirty="0" err="1">
                  <a:solidFill>
                    <a:srgbClr val="000000"/>
                  </a:solidFill>
                  <a:latin typeface="Montserrat Bold"/>
                </a:rPr>
                <a:t>cầu</a:t>
              </a:r>
              <a:r>
                <a:rPr lang="en-US" dirty="0">
                  <a:solidFill>
                    <a:srgbClr val="000000"/>
                  </a:solidFill>
                  <a:latin typeface="Montserrat Bold"/>
                </a:rPr>
                <a:t> </a:t>
              </a:r>
              <a:r>
                <a:rPr lang="en-US" dirty="0" err="1">
                  <a:solidFill>
                    <a:srgbClr val="000000"/>
                  </a:solidFill>
                  <a:latin typeface="Montserrat Bold"/>
                </a:rPr>
                <a:t>tàu</a:t>
              </a:r>
              <a:endParaRPr lang="en-US" dirty="0">
                <a:solidFill>
                  <a:srgbClr val="000000"/>
                </a:solidFill>
                <a:latin typeface="Montserrat Bold"/>
              </a:endParaRPr>
            </a:p>
            <a:p>
              <a:pPr algn="just">
                <a:lnSpc>
                  <a:spcPts val="2520"/>
                </a:lnSpc>
              </a:pPr>
              <a:r>
                <a:rPr lang="en-US" dirty="0">
                  <a:solidFill>
                    <a:srgbClr val="000000"/>
                  </a:solidFill>
                  <a:latin typeface="Montserrat Bold"/>
                </a:rPr>
                <a:t>7.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quản</a:t>
              </a:r>
              <a:r>
                <a:rPr lang="en-US" dirty="0">
                  <a:solidFill>
                    <a:srgbClr val="000000"/>
                  </a:solidFill>
                  <a:latin typeface="Montserrat Bold"/>
                </a:rPr>
                <a:t> </a:t>
              </a:r>
              <a:r>
                <a:rPr lang="en-US" dirty="0" err="1">
                  <a:solidFill>
                    <a:srgbClr val="000000"/>
                  </a:solidFill>
                  <a:latin typeface="Montserrat Bold"/>
                </a:rPr>
                <a:t>lý</a:t>
              </a:r>
              <a:r>
                <a:rPr lang="en-US" dirty="0">
                  <a:solidFill>
                    <a:srgbClr val="000000"/>
                  </a:solidFill>
                  <a:latin typeface="Montserrat Bold"/>
                </a:rPr>
                <a:t> </a:t>
              </a:r>
              <a:r>
                <a:rPr lang="en-US" dirty="0" err="1">
                  <a:solidFill>
                    <a:srgbClr val="000000"/>
                  </a:solidFill>
                  <a:latin typeface="Montserrat Bold"/>
                </a:rPr>
                <a:t>kho</a:t>
              </a:r>
              <a:r>
                <a:rPr lang="en-US" dirty="0">
                  <a:solidFill>
                    <a:srgbClr val="000000"/>
                  </a:solidFill>
                  <a:latin typeface="Montserrat Bold"/>
                </a:rPr>
                <a:t> CFS</a:t>
              </a:r>
            </a:p>
            <a:p>
              <a:pPr algn="just">
                <a:lnSpc>
                  <a:spcPts val="2520"/>
                </a:lnSpc>
              </a:pPr>
              <a:r>
                <a:rPr lang="en-US" dirty="0">
                  <a:solidFill>
                    <a:srgbClr val="000000"/>
                  </a:solidFill>
                  <a:latin typeface="Montserrat Bold"/>
                </a:rPr>
                <a:t>8.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quản</a:t>
              </a:r>
              <a:r>
                <a:rPr lang="en-US" dirty="0">
                  <a:solidFill>
                    <a:srgbClr val="000000"/>
                  </a:solidFill>
                  <a:latin typeface="Montserrat Bold"/>
                </a:rPr>
                <a:t> </a:t>
              </a:r>
              <a:r>
                <a:rPr lang="en-US" dirty="0" err="1">
                  <a:solidFill>
                    <a:srgbClr val="000000"/>
                  </a:solidFill>
                  <a:latin typeface="Montserrat Bold"/>
                </a:rPr>
                <a:t>lý</a:t>
              </a:r>
              <a:r>
                <a:rPr lang="en-US" dirty="0">
                  <a:solidFill>
                    <a:srgbClr val="000000"/>
                  </a:solidFill>
                  <a:latin typeface="Montserrat Bold"/>
                </a:rPr>
                <a:t> </a:t>
              </a:r>
              <a:r>
                <a:rPr lang="en-US" dirty="0" err="1">
                  <a:solidFill>
                    <a:srgbClr val="000000"/>
                  </a:solidFill>
                  <a:latin typeface="Montserrat Bold"/>
                </a:rPr>
                <a:t>kho</a:t>
              </a:r>
              <a:r>
                <a:rPr lang="en-US" dirty="0">
                  <a:solidFill>
                    <a:srgbClr val="000000"/>
                  </a:solidFill>
                  <a:latin typeface="Montserrat Bold"/>
                </a:rPr>
                <a:t>/ </a:t>
              </a:r>
              <a:r>
                <a:rPr lang="en-US" dirty="0" err="1">
                  <a:solidFill>
                    <a:srgbClr val="000000"/>
                  </a:solidFill>
                  <a:latin typeface="Montserrat Bold"/>
                </a:rPr>
                <a:t>bãi</a:t>
              </a:r>
              <a:r>
                <a:rPr lang="en-US" dirty="0">
                  <a:solidFill>
                    <a:srgbClr val="000000"/>
                  </a:solidFill>
                  <a:latin typeface="Montserrat Bold"/>
                </a:rPr>
                <a:t> </a:t>
              </a:r>
              <a:r>
                <a:rPr lang="en-US" dirty="0" err="1">
                  <a:solidFill>
                    <a:srgbClr val="000000"/>
                  </a:solidFill>
                  <a:latin typeface="Montserrat Bold"/>
                </a:rPr>
                <a:t>hàng</a:t>
              </a:r>
              <a:r>
                <a:rPr lang="en-US" dirty="0">
                  <a:solidFill>
                    <a:srgbClr val="000000"/>
                  </a:solidFill>
                  <a:latin typeface="Montserrat Bold"/>
                </a:rPr>
                <a:t> </a:t>
              </a:r>
              <a:r>
                <a:rPr lang="en-US" dirty="0" err="1">
                  <a:solidFill>
                    <a:srgbClr val="000000"/>
                  </a:solidFill>
                  <a:latin typeface="Montserrat Bold"/>
                </a:rPr>
                <a:t>ngoài</a:t>
              </a:r>
              <a:r>
                <a:rPr lang="en-US" dirty="0">
                  <a:solidFill>
                    <a:srgbClr val="000000"/>
                  </a:solidFill>
                  <a:latin typeface="Montserrat Bold"/>
                </a:rPr>
                <a:t> container</a:t>
              </a:r>
            </a:p>
            <a:p>
              <a:pPr algn="just">
                <a:lnSpc>
                  <a:spcPts val="2520"/>
                </a:lnSpc>
              </a:pPr>
              <a:r>
                <a:rPr lang="en-US" dirty="0">
                  <a:solidFill>
                    <a:srgbClr val="000000"/>
                  </a:solidFill>
                  <a:latin typeface="Montserrat Bold"/>
                </a:rPr>
                <a:t>9.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ký</a:t>
              </a:r>
              <a:r>
                <a:rPr lang="en-US" dirty="0">
                  <a:solidFill>
                    <a:srgbClr val="000000"/>
                  </a:solidFill>
                  <a:latin typeface="Montserrat Bold"/>
                </a:rPr>
                <a:t> </a:t>
              </a:r>
              <a:r>
                <a:rPr lang="en-US" dirty="0" err="1">
                  <a:solidFill>
                    <a:srgbClr val="000000"/>
                  </a:solidFill>
                  <a:latin typeface="Montserrat Bold"/>
                </a:rPr>
                <a:t>kết</a:t>
              </a:r>
              <a:r>
                <a:rPr lang="en-US" dirty="0">
                  <a:solidFill>
                    <a:srgbClr val="000000"/>
                  </a:solidFill>
                  <a:latin typeface="Montserrat Bold"/>
                </a:rPr>
                <a:t> </a:t>
              </a:r>
              <a:r>
                <a:rPr lang="en-US" dirty="0" err="1">
                  <a:solidFill>
                    <a:srgbClr val="000000"/>
                  </a:solidFill>
                  <a:latin typeface="Montserrat Bold"/>
                </a:rPr>
                <a:t>hợp</a:t>
              </a:r>
              <a:r>
                <a:rPr lang="en-US" dirty="0">
                  <a:solidFill>
                    <a:srgbClr val="000000"/>
                  </a:solidFill>
                  <a:latin typeface="Montserrat Bold"/>
                </a:rPr>
                <a:t> </a:t>
              </a:r>
              <a:r>
                <a:rPr lang="en-US" dirty="0" err="1">
                  <a:solidFill>
                    <a:srgbClr val="000000"/>
                  </a:solidFill>
                  <a:latin typeface="Montserrat Bold"/>
                </a:rPr>
                <a:t>đồng</a:t>
              </a:r>
              <a:endParaRPr lang="en-US" dirty="0">
                <a:solidFill>
                  <a:srgbClr val="000000"/>
                </a:solidFill>
                <a:latin typeface="Montserrat Bold"/>
              </a:endParaRPr>
            </a:p>
          </p:txBody>
        </p:sp>
      </p:grpSp>
      <p:grpSp>
        <p:nvGrpSpPr>
          <p:cNvPr id="24" name="Group 24"/>
          <p:cNvGrpSpPr/>
          <p:nvPr/>
        </p:nvGrpSpPr>
        <p:grpSpPr>
          <a:xfrm>
            <a:off x="4915113" y="2371227"/>
            <a:ext cx="4130152" cy="7553053"/>
            <a:chOff x="0" y="-139670"/>
            <a:chExt cx="1087777" cy="1989282"/>
          </a:xfrm>
        </p:grpSpPr>
        <p:sp>
          <p:nvSpPr>
            <p:cNvPr id="25" name="Freeform 25"/>
            <p:cNvSpPr/>
            <p:nvPr/>
          </p:nvSpPr>
          <p:spPr>
            <a:xfrm>
              <a:off x="0" y="0"/>
              <a:ext cx="1060003" cy="1849612"/>
            </a:xfrm>
            <a:custGeom>
              <a:avLst/>
              <a:gdLst/>
              <a:ahLst/>
              <a:cxnLst/>
              <a:rect l="l" t="t" r="r" b="b"/>
              <a:pathLst>
                <a:path w="1060003" h="1849612">
                  <a:moveTo>
                    <a:pt x="98104" y="0"/>
                  </a:moveTo>
                  <a:lnTo>
                    <a:pt x="961899" y="0"/>
                  </a:lnTo>
                  <a:cubicBezTo>
                    <a:pt x="1016080" y="0"/>
                    <a:pt x="1060003" y="43923"/>
                    <a:pt x="1060003" y="98104"/>
                  </a:cubicBezTo>
                  <a:lnTo>
                    <a:pt x="1060003" y="1751508"/>
                  </a:lnTo>
                  <a:cubicBezTo>
                    <a:pt x="1060003" y="1777527"/>
                    <a:pt x="1049667" y="1802480"/>
                    <a:pt x="1031269" y="1820878"/>
                  </a:cubicBezTo>
                  <a:cubicBezTo>
                    <a:pt x="1012871" y="1839276"/>
                    <a:pt x="987918" y="1849612"/>
                    <a:pt x="961899" y="1849612"/>
                  </a:cubicBezTo>
                  <a:lnTo>
                    <a:pt x="98104" y="1849612"/>
                  </a:lnTo>
                  <a:cubicBezTo>
                    <a:pt x="72085" y="1849612"/>
                    <a:pt x="47132" y="1839276"/>
                    <a:pt x="28734" y="1820878"/>
                  </a:cubicBezTo>
                  <a:cubicBezTo>
                    <a:pt x="10336" y="1802480"/>
                    <a:pt x="0" y="1777527"/>
                    <a:pt x="0" y="1751508"/>
                  </a:cubicBezTo>
                  <a:lnTo>
                    <a:pt x="0" y="98104"/>
                  </a:lnTo>
                  <a:cubicBezTo>
                    <a:pt x="0" y="72085"/>
                    <a:pt x="10336" y="47132"/>
                    <a:pt x="28734" y="28734"/>
                  </a:cubicBezTo>
                  <a:cubicBezTo>
                    <a:pt x="47132" y="10336"/>
                    <a:pt x="72085" y="0"/>
                    <a:pt x="98104" y="0"/>
                  </a:cubicBezTo>
                  <a:close/>
                </a:path>
              </a:pathLst>
            </a:custGeom>
            <a:solidFill>
              <a:srgbClr val="FFFFFF"/>
            </a:solidFill>
          </p:spPr>
        </p:sp>
        <p:sp>
          <p:nvSpPr>
            <p:cNvPr id="26" name="TextBox 26"/>
            <p:cNvSpPr txBox="1"/>
            <p:nvPr/>
          </p:nvSpPr>
          <p:spPr>
            <a:xfrm>
              <a:off x="0" y="-139670"/>
              <a:ext cx="1087777" cy="1987834"/>
            </a:xfrm>
            <a:prstGeom prst="rect">
              <a:avLst/>
            </a:prstGeom>
          </p:spPr>
          <p:txBody>
            <a:bodyPr lIns="254000" tIns="254000" rIns="254000" bIns="254000" rtlCol="0" anchor="ctr"/>
            <a:lstStyle/>
            <a:p>
              <a:pPr algn="just">
                <a:lnSpc>
                  <a:spcPts val="2520"/>
                </a:lnSpc>
              </a:pPr>
              <a:r>
                <a:rPr lang="en-US" dirty="0">
                  <a:solidFill>
                    <a:srgbClr val="000000"/>
                  </a:solidFill>
                  <a:latin typeface="Montserrat Bold"/>
                </a:rPr>
                <a:t>10.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lập</a:t>
              </a:r>
              <a:r>
                <a:rPr lang="en-US" dirty="0">
                  <a:solidFill>
                    <a:srgbClr val="000000"/>
                  </a:solidFill>
                  <a:latin typeface="Montserrat Bold"/>
                </a:rPr>
                <a:t> </a:t>
              </a:r>
              <a:r>
                <a:rPr lang="en-US" dirty="0" err="1">
                  <a:solidFill>
                    <a:srgbClr val="000000"/>
                  </a:solidFill>
                  <a:latin typeface="Montserrat Bold"/>
                </a:rPr>
                <a:t>và</a:t>
              </a:r>
              <a:r>
                <a:rPr lang="en-US" dirty="0">
                  <a:solidFill>
                    <a:srgbClr val="000000"/>
                  </a:solidFill>
                  <a:latin typeface="Montserrat Bold"/>
                </a:rPr>
                <a:t> </a:t>
              </a:r>
              <a:r>
                <a:rPr lang="en-US" dirty="0" err="1">
                  <a:solidFill>
                    <a:srgbClr val="000000"/>
                  </a:solidFill>
                  <a:latin typeface="Montserrat Bold"/>
                </a:rPr>
                <a:t>phát</a:t>
              </a:r>
              <a:r>
                <a:rPr lang="en-US" dirty="0">
                  <a:solidFill>
                    <a:srgbClr val="000000"/>
                  </a:solidFill>
                  <a:latin typeface="Montserrat Bold"/>
                </a:rPr>
                <a:t> </a:t>
              </a:r>
              <a:r>
                <a:rPr lang="en-US" dirty="0" err="1">
                  <a:solidFill>
                    <a:srgbClr val="000000"/>
                  </a:solidFill>
                  <a:latin typeface="Montserrat Bold"/>
                </a:rPr>
                <a:t>hành</a:t>
              </a:r>
              <a:r>
                <a:rPr lang="en-US" dirty="0">
                  <a:solidFill>
                    <a:srgbClr val="000000"/>
                  </a:solidFill>
                  <a:latin typeface="Montserrat Bold"/>
                </a:rPr>
                <a:t> </a:t>
              </a:r>
              <a:r>
                <a:rPr lang="en-US" dirty="0" err="1">
                  <a:solidFill>
                    <a:srgbClr val="000000"/>
                  </a:solidFill>
                  <a:latin typeface="Montserrat Bold"/>
                </a:rPr>
                <a:t>hóa</a:t>
              </a:r>
              <a:r>
                <a:rPr lang="en-US" dirty="0">
                  <a:solidFill>
                    <a:srgbClr val="000000"/>
                  </a:solidFill>
                  <a:latin typeface="Montserrat Bold"/>
                </a:rPr>
                <a:t> </a:t>
              </a:r>
              <a:r>
                <a:rPr lang="en-US" dirty="0" err="1">
                  <a:solidFill>
                    <a:srgbClr val="000000"/>
                  </a:solidFill>
                  <a:latin typeface="Montserrat Bold"/>
                </a:rPr>
                <a:t>đơn</a:t>
              </a:r>
              <a:r>
                <a:rPr lang="en-US" dirty="0">
                  <a:solidFill>
                    <a:srgbClr val="000000"/>
                  </a:solidFill>
                  <a:latin typeface="Montserrat Bold"/>
                </a:rPr>
                <a:t>, </a:t>
              </a:r>
              <a:r>
                <a:rPr lang="en-US" dirty="0" err="1">
                  <a:solidFill>
                    <a:srgbClr val="000000"/>
                  </a:solidFill>
                  <a:latin typeface="Montserrat Bold"/>
                </a:rPr>
                <a:t>phân</a:t>
              </a:r>
              <a:r>
                <a:rPr lang="en-US" dirty="0">
                  <a:solidFill>
                    <a:srgbClr val="000000"/>
                  </a:solidFill>
                  <a:latin typeface="Montserrat Bold"/>
                </a:rPr>
                <a:t> </a:t>
              </a:r>
              <a:r>
                <a:rPr lang="en-US" dirty="0" err="1">
                  <a:solidFill>
                    <a:srgbClr val="000000"/>
                  </a:solidFill>
                  <a:latin typeface="Montserrat Bold"/>
                </a:rPr>
                <a:t>tích</a:t>
              </a:r>
              <a:r>
                <a:rPr lang="en-US" dirty="0">
                  <a:solidFill>
                    <a:srgbClr val="000000"/>
                  </a:solidFill>
                  <a:latin typeface="Montserrat Bold"/>
                </a:rPr>
                <a:t> </a:t>
              </a:r>
              <a:r>
                <a:rPr lang="en-US" dirty="0" err="1">
                  <a:solidFill>
                    <a:srgbClr val="000000"/>
                  </a:solidFill>
                  <a:latin typeface="Montserrat Bold"/>
                </a:rPr>
                <a:t>doanh</a:t>
              </a:r>
              <a:r>
                <a:rPr lang="en-US" dirty="0">
                  <a:solidFill>
                    <a:srgbClr val="000000"/>
                  </a:solidFill>
                  <a:latin typeface="Montserrat Bold"/>
                </a:rPr>
                <a:t> </a:t>
              </a:r>
              <a:r>
                <a:rPr lang="en-US" dirty="0" err="1">
                  <a:solidFill>
                    <a:srgbClr val="000000"/>
                  </a:solidFill>
                  <a:latin typeface="Montserrat Bold"/>
                </a:rPr>
                <a:t>thu</a:t>
              </a:r>
              <a:endParaRPr lang="en-US" dirty="0">
                <a:solidFill>
                  <a:srgbClr val="000000"/>
                </a:solidFill>
                <a:latin typeface="Montserrat Bold"/>
              </a:endParaRPr>
            </a:p>
            <a:p>
              <a:pPr algn="just">
                <a:lnSpc>
                  <a:spcPts val="2520"/>
                </a:lnSpc>
              </a:pPr>
              <a:r>
                <a:rPr lang="en-US" dirty="0">
                  <a:solidFill>
                    <a:srgbClr val="000000"/>
                  </a:solidFill>
                  <a:latin typeface="Montserrat Bold"/>
                </a:rPr>
                <a:t>11.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hạch</a:t>
              </a:r>
              <a:r>
                <a:rPr lang="en-US" dirty="0">
                  <a:solidFill>
                    <a:srgbClr val="000000"/>
                  </a:solidFill>
                  <a:latin typeface="Montserrat Bold"/>
                </a:rPr>
                <a:t> </a:t>
              </a:r>
              <a:r>
                <a:rPr lang="en-US" dirty="0" err="1">
                  <a:solidFill>
                    <a:srgbClr val="000000"/>
                  </a:solidFill>
                  <a:latin typeface="Montserrat Bold"/>
                </a:rPr>
                <a:t>toán</a:t>
              </a:r>
              <a:r>
                <a:rPr lang="en-US" dirty="0">
                  <a:solidFill>
                    <a:srgbClr val="000000"/>
                  </a:solidFill>
                  <a:latin typeface="Montserrat Bold"/>
                </a:rPr>
                <a:t> </a:t>
              </a:r>
              <a:r>
                <a:rPr lang="en-US" dirty="0" err="1">
                  <a:solidFill>
                    <a:srgbClr val="000000"/>
                  </a:solidFill>
                  <a:latin typeface="Montserrat Bold"/>
                </a:rPr>
                <a:t>nội</a:t>
              </a:r>
              <a:r>
                <a:rPr lang="en-US" dirty="0">
                  <a:solidFill>
                    <a:srgbClr val="000000"/>
                  </a:solidFill>
                  <a:latin typeface="Montserrat Bold"/>
                </a:rPr>
                <a:t> </a:t>
              </a:r>
              <a:r>
                <a:rPr lang="en-US" dirty="0" err="1">
                  <a:solidFill>
                    <a:srgbClr val="000000"/>
                  </a:solidFill>
                  <a:latin typeface="Montserrat Bold"/>
                </a:rPr>
                <a:t>bộ</a:t>
              </a:r>
              <a:endParaRPr lang="en-US" dirty="0">
                <a:solidFill>
                  <a:srgbClr val="000000"/>
                </a:solidFill>
                <a:latin typeface="Montserrat Bold"/>
              </a:endParaRPr>
            </a:p>
            <a:p>
              <a:pPr algn="just">
                <a:lnSpc>
                  <a:spcPts val="2520"/>
                </a:lnSpc>
              </a:pPr>
              <a:r>
                <a:rPr lang="en-US" dirty="0">
                  <a:solidFill>
                    <a:srgbClr val="000000"/>
                  </a:solidFill>
                  <a:latin typeface="Montserrat Bold"/>
                </a:rPr>
                <a:t>12.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điều</a:t>
              </a:r>
              <a:r>
                <a:rPr lang="en-US" dirty="0">
                  <a:solidFill>
                    <a:srgbClr val="000000"/>
                  </a:solidFill>
                  <a:latin typeface="Montserrat Bold"/>
                </a:rPr>
                <a:t> </a:t>
              </a:r>
              <a:r>
                <a:rPr lang="en-US" dirty="0" err="1">
                  <a:solidFill>
                    <a:srgbClr val="000000"/>
                  </a:solidFill>
                  <a:latin typeface="Montserrat Bold"/>
                </a:rPr>
                <a:t>chuyển</a:t>
              </a:r>
              <a:r>
                <a:rPr lang="en-US" dirty="0">
                  <a:solidFill>
                    <a:srgbClr val="000000"/>
                  </a:solidFill>
                  <a:latin typeface="Montserrat Bold"/>
                </a:rPr>
                <a:t> </a:t>
              </a:r>
              <a:r>
                <a:rPr lang="en-US" dirty="0" err="1">
                  <a:solidFill>
                    <a:srgbClr val="000000"/>
                  </a:solidFill>
                  <a:latin typeface="Montserrat Bold"/>
                </a:rPr>
                <a:t>lao</a:t>
              </a:r>
              <a:r>
                <a:rPr lang="en-US" dirty="0">
                  <a:solidFill>
                    <a:srgbClr val="000000"/>
                  </a:solidFill>
                  <a:latin typeface="Montserrat Bold"/>
                </a:rPr>
                <a:t> </a:t>
              </a:r>
              <a:r>
                <a:rPr lang="en-US" dirty="0" err="1">
                  <a:solidFill>
                    <a:srgbClr val="000000"/>
                  </a:solidFill>
                  <a:latin typeface="Montserrat Bold"/>
                </a:rPr>
                <a:t>động</a:t>
              </a:r>
              <a:endParaRPr lang="en-US" dirty="0">
                <a:solidFill>
                  <a:srgbClr val="000000"/>
                </a:solidFill>
                <a:latin typeface="Montserrat Bold"/>
              </a:endParaRPr>
            </a:p>
            <a:p>
              <a:pPr algn="just">
                <a:lnSpc>
                  <a:spcPts val="2520"/>
                </a:lnSpc>
              </a:pPr>
              <a:r>
                <a:rPr lang="en-US" dirty="0">
                  <a:solidFill>
                    <a:srgbClr val="000000"/>
                  </a:solidFill>
                  <a:latin typeface="Montserrat Bold"/>
                </a:rPr>
                <a:t>13.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chấm</a:t>
              </a:r>
              <a:r>
                <a:rPr lang="en-US" dirty="0">
                  <a:solidFill>
                    <a:srgbClr val="000000"/>
                  </a:solidFill>
                  <a:latin typeface="Montserrat Bold"/>
                </a:rPr>
                <a:t> </a:t>
              </a:r>
              <a:r>
                <a:rPr lang="en-US" dirty="0" err="1">
                  <a:solidFill>
                    <a:srgbClr val="000000"/>
                  </a:solidFill>
                  <a:latin typeface="Montserrat Bold"/>
                </a:rPr>
                <a:t>công</a:t>
              </a:r>
              <a:r>
                <a:rPr lang="en-US" dirty="0">
                  <a:solidFill>
                    <a:srgbClr val="000000"/>
                  </a:solidFill>
                  <a:latin typeface="Montserrat Bold"/>
                </a:rPr>
                <a:t>, </a:t>
              </a:r>
              <a:r>
                <a:rPr lang="en-US" dirty="0" err="1">
                  <a:solidFill>
                    <a:srgbClr val="000000"/>
                  </a:solidFill>
                  <a:latin typeface="Montserrat Bold"/>
                </a:rPr>
                <a:t>tính</a:t>
              </a:r>
              <a:r>
                <a:rPr lang="en-US" dirty="0">
                  <a:solidFill>
                    <a:srgbClr val="000000"/>
                  </a:solidFill>
                  <a:latin typeface="Montserrat Bold"/>
                </a:rPr>
                <a:t> </a:t>
              </a:r>
              <a:r>
                <a:rPr lang="en-US" dirty="0" err="1">
                  <a:solidFill>
                    <a:srgbClr val="000000"/>
                  </a:solidFill>
                  <a:latin typeface="Montserrat Bold"/>
                </a:rPr>
                <a:t>lương</a:t>
              </a:r>
              <a:endParaRPr lang="en-US" dirty="0">
                <a:solidFill>
                  <a:srgbClr val="000000"/>
                </a:solidFill>
                <a:latin typeface="Montserrat Bold"/>
              </a:endParaRPr>
            </a:p>
            <a:p>
              <a:pPr algn="just">
                <a:lnSpc>
                  <a:spcPts val="2520"/>
                </a:lnSpc>
              </a:pPr>
              <a:r>
                <a:rPr lang="en-US" dirty="0">
                  <a:solidFill>
                    <a:srgbClr val="000000"/>
                  </a:solidFill>
                  <a:latin typeface="Montserrat Bold"/>
                </a:rPr>
                <a:t>14.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thanh</a:t>
              </a:r>
              <a:r>
                <a:rPr lang="en-US" dirty="0">
                  <a:solidFill>
                    <a:srgbClr val="000000"/>
                  </a:solidFill>
                  <a:latin typeface="Montserrat Bold"/>
                </a:rPr>
                <a:t> </a:t>
              </a:r>
              <a:r>
                <a:rPr lang="en-US" dirty="0" err="1">
                  <a:solidFill>
                    <a:srgbClr val="000000"/>
                  </a:solidFill>
                  <a:latin typeface="Montserrat Bold"/>
                </a:rPr>
                <a:t>toán</a:t>
              </a:r>
              <a:endParaRPr lang="en-US" dirty="0">
                <a:solidFill>
                  <a:srgbClr val="000000"/>
                </a:solidFill>
                <a:latin typeface="Montserrat Bold"/>
              </a:endParaRPr>
            </a:p>
            <a:p>
              <a:pPr algn="just">
                <a:lnSpc>
                  <a:spcPts val="2520"/>
                </a:lnSpc>
              </a:pPr>
              <a:r>
                <a:rPr lang="en-US" dirty="0">
                  <a:solidFill>
                    <a:srgbClr val="000000"/>
                  </a:solidFill>
                  <a:latin typeface="Montserrat Bold"/>
                </a:rPr>
                <a:t>15.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tra</a:t>
              </a:r>
              <a:r>
                <a:rPr lang="en-US" dirty="0">
                  <a:solidFill>
                    <a:srgbClr val="000000"/>
                  </a:solidFill>
                  <a:latin typeface="Montserrat Bold"/>
                </a:rPr>
                <a:t> </a:t>
              </a:r>
              <a:r>
                <a:rPr lang="en-US" dirty="0" err="1">
                  <a:solidFill>
                    <a:srgbClr val="000000"/>
                  </a:solidFill>
                  <a:latin typeface="Montserrat Bold"/>
                </a:rPr>
                <a:t>cứu</a:t>
              </a:r>
              <a:r>
                <a:rPr lang="en-US" dirty="0">
                  <a:solidFill>
                    <a:srgbClr val="000000"/>
                  </a:solidFill>
                  <a:latin typeface="Montserrat Bold"/>
                </a:rPr>
                <a:t> </a:t>
              </a:r>
              <a:r>
                <a:rPr lang="en-US" dirty="0" err="1">
                  <a:solidFill>
                    <a:srgbClr val="000000"/>
                  </a:solidFill>
                  <a:latin typeface="Montserrat Bold"/>
                </a:rPr>
                <a:t>hóa</a:t>
              </a:r>
              <a:r>
                <a:rPr lang="en-US" dirty="0">
                  <a:solidFill>
                    <a:srgbClr val="000000"/>
                  </a:solidFill>
                  <a:latin typeface="Montserrat Bold"/>
                </a:rPr>
                <a:t> </a:t>
              </a:r>
              <a:r>
                <a:rPr lang="en-US" dirty="0" err="1">
                  <a:solidFill>
                    <a:srgbClr val="000000"/>
                  </a:solidFill>
                  <a:latin typeface="Montserrat Bold"/>
                </a:rPr>
                <a:t>đơn</a:t>
              </a:r>
              <a:r>
                <a:rPr lang="en-US" dirty="0">
                  <a:solidFill>
                    <a:srgbClr val="000000"/>
                  </a:solidFill>
                  <a:latin typeface="Montserrat Bold"/>
                </a:rPr>
                <a:t> </a:t>
              </a:r>
              <a:r>
                <a:rPr lang="en-US" dirty="0" err="1">
                  <a:solidFill>
                    <a:srgbClr val="000000"/>
                  </a:solidFill>
                  <a:latin typeface="Montserrat Bold"/>
                </a:rPr>
                <a:t>điện</a:t>
              </a:r>
              <a:r>
                <a:rPr lang="en-US" dirty="0">
                  <a:solidFill>
                    <a:srgbClr val="000000"/>
                  </a:solidFill>
                  <a:latin typeface="Montserrat Bold"/>
                </a:rPr>
                <a:t> </a:t>
              </a:r>
              <a:r>
                <a:rPr lang="en-US" dirty="0" err="1">
                  <a:solidFill>
                    <a:srgbClr val="000000"/>
                  </a:solidFill>
                  <a:latin typeface="Montserrat Bold"/>
                </a:rPr>
                <a:t>tử</a:t>
              </a:r>
              <a:endParaRPr lang="en-US" dirty="0">
                <a:solidFill>
                  <a:srgbClr val="000000"/>
                </a:solidFill>
                <a:latin typeface="Montserrat Bold"/>
              </a:endParaRPr>
            </a:p>
            <a:p>
              <a:pPr algn="just">
                <a:lnSpc>
                  <a:spcPts val="2520"/>
                </a:lnSpc>
              </a:pPr>
              <a:r>
                <a:rPr lang="en-US" dirty="0">
                  <a:solidFill>
                    <a:srgbClr val="000000"/>
                  </a:solidFill>
                  <a:latin typeface="Montserrat Bold"/>
                </a:rPr>
                <a:t>16.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đóng</a:t>
              </a:r>
              <a:r>
                <a:rPr lang="en-US" dirty="0">
                  <a:solidFill>
                    <a:srgbClr val="000000"/>
                  </a:solidFill>
                  <a:latin typeface="Montserrat Bold"/>
                </a:rPr>
                <a:t> </a:t>
              </a:r>
              <a:r>
                <a:rPr lang="en-US" dirty="0" err="1">
                  <a:solidFill>
                    <a:srgbClr val="000000"/>
                  </a:solidFill>
                  <a:latin typeface="Montserrat Bold"/>
                </a:rPr>
                <a:t>nộp</a:t>
              </a:r>
              <a:r>
                <a:rPr lang="en-US" dirty="0">
                  <a:solidFill>
                    <a:srgbClr val="000000"/>
                  </a:solidFill>
                  <a:latin typeface="Montserrat Bold"/>
                </a:rPr>
                <a:t> </a:t>
              </a:r>
              <a:r>
                <a:rPr lang="en-US" dirty="0" err="1">
                  <a:solidFill>
                    <a:srgbClr val="000000"/>
                  </a:solidFill>
                  <a:latin typeface="Montserrat Bold"/>
                </a:rPr>
                <a:t>các</a:t>
              </a:r>
              <a:r>
                <a:rPr lang="en-US" dirty="0">
                  <a:solidFill>
                    <a:srgbClr val="000000"/>
                  </a:solidFill>
                  <a:latin typeface="Montserrat Bold"/>
                </a:rPr>
                <a:t> </a:t>
              </a:r>
              <a:r>
                <a:rPr lang="en-US" dirty="0" err="1">
                  <a:solidFill>
                    <a:srgbClr val="000000"/>
                  </a:solidFill>
                  <a:latin typeface="Montserrat Bold"/>
                </a:rPr>
                <a:t>loại</a:t>
              </a:r>
              <a:r>
                <a:rPr lang="en-US" dirty="0">
                  <a:solidFill>
                    <a:srgbClr val="000000"/>
                  </a:solidFill>
                  <a:latin typeface="Montserrat Bold"/>
                </a:rPr>
                <a:t> </a:t>
              </a:r>
              <a:r>
                <a:rPr lang="en-US" dirty="0" err="1">
                  <a:solidFill>
                    <a:srgbClr val="000000"/>
                  </a:solidFill>
                  <a:latin typeface="Montserrat Bold"/>
                </a:rPr>
                <a:t>bảo</a:t>
              </a:r>
              <a:r>
                <a:rPr lang="en-US" dirty="0">
                  <a:solidFill>
                    <a:srgbClr val="000000"/>
                  </a:solidFill>
                  <a:latin typeface="Montserrat Bold"/>
                </a:rPr>
                <a:t> </a:t>
              </a:r>
              <a:r>
                <a:rPr lang="en-US" dirty="0" err="1">
                  <a:solidFill>
                    <a:srgbClr val="000000"/>
                  </a:solidFill>
                  <a:latin typeface="Montserrat Bold"/>
                </a:rPr>
                <a:t>hiểm</a:t>
              </a:r>
              <a:endParaRPr lang="en-US" dirty="0">
                <a:solidFill>
                  <a:srgbClr val="000000"/>
                </a:solidFill>
                <a:latin typeface="Montserrat Bold"/>
              </a:endParaRPr>
            </a:p>
            <a:p>
              <a:pPr algn="just">
                <a:lnSpc>
                  <a:spcPts val="2520"/>
                </a:lnSpc>
              </a:pPr>
              <a:r>
                <a:rPr lang="en-US" dirty="0">
                  <a:solidFill>
                    <a:srgbClr val="000000"/>
                  </a:solidFill>
                  <a:latin typeface="Montserrat Bold"/>
                </a:rPr>
                <a:t>17.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nhận</a:t>
              </a:r>
              <a:r>
                <a:rPr lang="en-US" dirty="0">
                  <a:solidFill>
                    <a:srgbClr val="000000"/>
                  </a:solidFill>
                  <a:latin typeface="Montserrat Bold"/>
                </a:rPr>
                <a:t> container </a:t>
              </a:r>
              <a:r>
                <a:rPr lang="en-US" dirty="0" err="1">
                  <a:solidFill>
                    <a:srgbClr val="000000"/>
                  </a:solidFill>
                  <a:latin typeface="Montserrat Bold"/>
                </a:rPr>
                <a:t>rỗng</a:t>
              </a:r>
              <a:endParaRPr lang="en-US" dirty="0">
                <a:solidFill>
                  <a:srgbClr val="000000"/>
                </a:solidFill>
                <a:latin typeface="Montserrat Bold"/>
              </a:endParaRPr>
            </a:p>
            <a:p>
              <a:pPr algn="just">
                <a:lnSpc>
                  <a:spcPts val="2520"/>
                </a:lnSpc>
              </a:pPr>
              <a:r>
                <a:rPr lang="en-US" dirty="0">
                  <a:solidFill>
                    <a:srgbClr val="000000"/>
                  </a:solidFill>
                  <a:latin typeface="Montserrat Bold"/>
                </a:rPr>
                <a:t>18.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hạ</a:t>
              </a:r>
              <a:r>
                <a:rPr lang="en-US" dirty="0">
                  <a:solidFill>
                    <a:srgbClr val="000000"/>
                  </a:solidFill>
                  <a:latin typeface="Montserrat Bold"/>
                </a:rPr>
                <a:t> container </a:t>
              </a:r>
              <a:r>
                <a:rPr lang="en-US" dirty="0" err="1">
                  <a:solidFill>
                    <a:srgbClr val="000000"/>
                  </a:solidFill>
                  <a:latin typeface="Montserrat Bold"/>
                </a:rPr>
                <a:t>hàng</a:t>
              </a:r>
              <a:r>
                <a:rPr lang="en-US" dirty="0">
                  <a:solidFill>
                    <a:srgbClr val="000000"/>
                  </a:solidFill>
                  <a:latin typeface="Montserrat Bold"/>
                </a:rPr>
                <a:t> </a:t>
              </a:r>
              <a:r>
                <a:rPr lang="en-US" dirty="0" err="1">
                  <a:solidFill>
                    <a:srgbClr val="000000"/>
                  </a:solidFill>
                  <a:latin typeface="Montserrat Bold"/>
                </a:rPr>
                <a:t>nhập</a:t>
              </a:r>
              <a:endParaRPr lang="en-US" dirty="0">
                <a:solidFill>
                  <a:srgbClr val="000000"/>
                </a:solidFill>
                <a:latin typeface="Montserrat Bold"/>
              </a:endParaRPr>
            </a:p>
            <a:p>
              <a:pPr algn="just">
                <a:lnSpc>
                  <a:spcPts val="2520"/>
                </a:lnSpc>
              </a:pPr>
              <a:r>
                <a:rPr lang="en-US" dirty="0">
                  <a:solidFill>
                    <a:srgbClr val="000000"/>
                  </a:solidFill>
                  <a:latin typeface="Montserrat Bold"/>
                </a:rPr>
                <a:t>19. </a:t>
              </a:r>
              <a:r>
                <a:rPr lang="en-US" dirty="0" err="1">
                  <a:solidFill>
                    <a:srgbClr val="000000"/>
                  </a:solidFill>
                  <a:latin typeface="Montserrat Bold"/>
                </a:rPr>
                <a:t>Quy</a:t>
              </a:r>
              <a:r>
                <a:rPr lang="en-US" dirty="0">
                  <a:solidFill>
                    <a:srgbClr val="000000"/>
                  </a:solidFill>
                  <a:latin typeface="Montserrat Bold"/>
                </a:rPr>
                <a:t> </a:t>
              </a:r>
              <a:r>
                <a:rPr lang="en-US" dirty="0" err="1">
                  <a:solidFill>
                    <a:srgbClr val="000000"/>
                  </a:solidFill>
                  <a:latin typeface="Montserrat Bold"/>
                </a:rPr>
                <a:t>trình</a:t>
              </a:r>
              <a:r>
                <a:rPr lang="en-US" dirty="0">
                  <a:solidFill>
                    <a:srgbClr val="000000"/>
                  </a:solidFill>
                  <a:latin typeface="Montserrat Bold"/>
                </a:rPr>
                <a:t> </a:t>
              </a:r>
              <a:r>
                <a:rPr lang="en-US" dirty="0" err="1">
                  <a:solidFill>
                    <a:srgbClr val="000000"/>
                  </a:solidFill>
                  <a:latin typeface="Montserrat Bold"/>
                </a:rPr>
                <a:t>trả</a:t>
              </a:r>
              <a:r>
                <a:rPr lang="en-US" dirty="0">
                  <a:solidFill>
                    <a:srgbClr val="000000"/>
                  </a:solidFill>
                  <a:latin typeface="Montserrat Bold"/>
                </a:rPr>
                <a:t> container </a:t>
              </a:r>
              <a:r>
                <a:rPr lang="en-US" dirty="0" err="1">
                  <a:solidFill>
                    <a:srgbClr val="000000"/>
                  </a:solidFill>
                  <a:latin typeface="Montserrat Bold"/>
                </a:rPr>
                <a:t>rỗng</a:t>
              </a:r>
              <a:endParaRPr lang="en-US" dirty="0">
                <a:solidFill>
                  <a:srgbClr val="000000"/>
                </a:solidFill>
                <a:latin typeface="Montserrat Bold"/>
              </a:endParaRPr>
            </a:p>
          </p:txBody>
        </p:sp>
      </p:grpSp>
      <p:grpSp>
        <p:nvGrpSpPr>
          <p:cNvPr id="27" name="Group 27"/>
          <p:cNvGrpSpPr/>
          <p:nvPr/>
        </p:nvGrpSpPr>
        <p:grpSpPr>
          <a:xfrm>
            <a:off x="9406536" y="2751376"/>
            <a:ext cx="4024698" cy="7306450"/>
            <a:chOff x="0" y="-38100"/>
            <a:chExt cx="1060003" cy="1924333"/>
          </a:xfrm>
        </p:grpSpPr>
        <p:sp>
          <p:nvSpPr>
            <p:cNvPr id="28" name="Freeform 28"/>
            <p:cNvSpPr/>
            <p:nvPr/>
          </p:nvSpPr>
          <p:spPr>
            <a:xfrm>
              <a:off x="0" y="0"/>
              <a:ext cx="1060003" cy="1849612"/>
            </a:xfrm>
            <a:custGeom>
              <a:avLst/>
              <a:gdLst/>
              <a:ahLst/>
              <a:cxnLst/>
              <a:rect l="l" t="t" r="r" b="b"/>
              <a:pathLst>
                <a:path w="1060003" h="1849612">
                  <a:moveTo>
                    <a:pt x="98104" y="0"/>
                  </a:moveTo>
                  <a:lnTo>
                    <a:pt x="961899" y="0"/>
                  </a:lnTo>
                  <a:cubicBezTo>
                    <a:pt x="1016080" y="0"/>
                    <a:pt x="1060003" y="43923"/>
                    <a:pt x="1060003" y="98104"/>
                  </a:cubicBezTo>
                  <a:lnTo>
                    <a:pt x="1060003" y="1751508"/>
                  </a:lnTo>
                  <a:cubicBezTo>
                    <a:pt x="1060003" y="1777527"/>
                    <a:pt x="1049667" y="1802480"/>
                    <a:pt x="1031269" y="1820878"/>
                  </a:cubicBezTo>
                  <a:cubicBezTo>
                    <a:pt x="1012871" y="1839276"/>
                    <a:pt x="987918" y="1849612"/>
                    <a:pt x="961899" y="1849612"/>
                  </a:cubicBezTo>
                  <a:lnTo>
                    <a:pt x="98104" y="1849612"/>
                  </a:lnTo>
                  <a:cubicBezTo>
                    <a:pt x="72085" y="1849612"/>
                    <a:pt x="47132" y="1839276"/>
                    <a:pt x="28734" y="1820878"/>
                  </a:cubicBezTo>
                  <a:cubicBezTo>
                    <a:pt x="10336" y="1802480"/>
                    <a:pt x="0" y="1777527"/>
                    <a:pt x="0" y="1751508"/>
                  </a:cubicBezTo>
                  <a:lnTo>
                    <a:pt x="0" y="98104"/>
                  </a:lnTo>
                  <a:cubicBezTo>
                    <a:pt x="0" y="72085"/>
                    <a:pt x="10336" y="47132"/>
                    <a:pt x="28734" y="28734"/>
                  </a:cubicBezTo>
                  <a:cubicBezTo>
                    <a:pt x="47132" y="10336"/>
                    <a:pt x="72085" y="0"/>
                    <a:pt x="98104" y="0"/>
                  </a:cubicBezTo>
                  <a:close/>
                </a:path>
              </a:pathLst>
            </a:custGeom>
            <a:solidFill>
              <a:srgbClr val="FFFFFF"/>
            </a:solidFill>
          </p:spPr>
        </p:sp>
        <p:sp>
          <p:nvSpPr>
            <p:cNvPr id="29" name="TextBox 29"/>
            <p:cNvSpPr txBox="1"/>
            <p:nvPr/>
          </p:nvSpPr>
          <p:spPr>
            <a:xfrm>
              <a:off x="0" y="-38100"/>
              <a:ext cx="1060003" cy="1924333"/>
            </a:xfrm>
            <a:prstGeom prst="rect">
              <a:avLst/>
            </a:prstGeom>
          </p:spPr>
          <p:txBody>
            <a:bodyPr lIns="254000" tIns="254000" rIns="254000" bIns="254000" rtlCol="0" anchor="ctr"/>
            <a:lstStyle/>
            <a:p>
              <a:pPr algn="just">
                <a:lnSpc>
                  <a:spcPts val="2520"/>
                </a:lnSpc>
              </a:pPr>
              <a:r>
                <a:rPr lang="en-US" sz="1800" dirty="0">
                  <a:solidFill>
                    <a:srgbClr val="000000"/>
                  </a:solidFill>
                  <a:latin typeface="Montserrat Bold"/>
                </a:rPr>
                <a:t>20.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nhận</a:t>
              </a:r>
              <a:r>
                <a:rPr lang="en-US" sz="1800" dirty="0">
                  <a:solidFill>
                    <a:srgbClr val="000000"/>
                  </a:solidFill>
                  <a:latin typeface="Montserrat Bold"/>
                </a:rPr>
                <a:t> container </a:t>
              </a:r>
              <a:r>
                <a:rPr lang="en-US" sz="1800" dirty="0" err="1">
                  <a:solidFill>
                    <a:srgbClr val="000000"/>
                  </a:solidFill>
                  <a:latin typeface="Montserrat Bold"/>
                </a:rPr>
                <a:t>hàng</a:t>
              </a:r>
              <a:r>
                <a:rPr lang="en-US" sz="1800" dirty="0">
                  <a:solidFill>
                    <a:srgbClr val="000000"/>
                  </a:solidFill>
                  <a:latin typeface="Montserrat Bold"/>
                </a:rPr>
                <a:t> </a:t>
              </a:r>
              <a:r>
                <a:rPr lang="en-US" sz="1800" dirty="0" err="1">
                  <a:solidFill>
                    <a:srgbClr val="000000"/>
                  </a:solidFill>
                  <a:latin typeface="Montserrat Bold"/>
                </a:rPr>
                <a:t>nhập</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21.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giao</a:t>
              </a:r>
              <a:r>
                <a:rPr lang="en-US" sz="1800" dirty="0">
                  <a:solidFill>
                    <a:srgbClr val="000000"/>
                  </a:solidFill>
                  <a:latin typeface="Montserrat Bold"/>
                </a:rPr>
                <a:t> container </a:t>
              </a:r>
              <a:r>
                <a:rPr lang="en-US" sz="1800" dirty="0" err="1">
                  <a:solidFill>
                    <a:srgbClr val="000000"/>
                  </a:solidFill>
                  <a:latin typeface="Montserrat Bold"/>
                </a:rPr>
                <a:t>hàng</a:t>
              </a:r>
              <a:r>
                <a:rPr lang="en-US" sz="1800" dirty="0">
                  <a:solidFill>
                    <a:srgbClr val="000000"/>
                  </a:solidFill>
                  <a:latin typeface="Montserrat Bold"/>
                </a:rPr>
                <a:t> </a:t>
              </a:r>
              <a:r>
                <a:rPr lang="en-US" sz="1800" dirty="0" err="1">
                  <a:solidFill>
                    <a:srgbClr val="000000"/>
                  </a:solidFill>
                  <a:latin typeface="Montserrat Bold"/>
                </a:rPr>
                <a:t>xuất</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22 .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kiểm</a:t>
              </a:r>
              <a:r>
                <a:rPr lang="en-US" sz="1800" dirty="0">
                  <a:solidFill>
                    <a:srgbClr val="000000"/>
                  </a:solidFill>
                  <a:latin typeface="Montserrat Bold"/>
                </a:rPr>
                <a:t> </a:t>
              </a:r>
              <a:r>
                <a:rPr lang="en-US" sz="1800" dirty="0" err="1">
                  <a:solidFill>
                    <a:srgbClr val="000000"/>
                  </a:solidFill>
                  <a:latin typeface="Montserrat Bold"/>
                </a:rPr>
                <a:t>hóa</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23.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bãi</a:t>
              </a:r>
              <a:r>
                <a:rPr lang="en-US" sz="1800" dirty="0">
                  <a:solidFill>
                    <a:srgbClr val="000000"/>
                  </a:solidFill>
                  <a:latin typeface="Montserrat Bold"/>
                </a:rPr>
                <a:t> </a:t>
              </a:r>
              <a:r>
                <a:rPr lang="en-US" sz="1800" dirty="0" err="1">
                  <a:solidFill>
                    <a:srgbClr val="000000"/>
                  </a:solidFill>
                  <a:latin typeface="Montserrat Bold"/>
                </a:rPr>
                <a:t>xe</a:t>
              </a:r>
              <a:r>
                <a:rPr lang="en-US" sz="1800" dirty="0">
                  <a:solidFill>
                    <a:srgbClr val="000000"/>
                  </a:solidFill>
                  <a:latin typeface="Montserrat Bold"/>
                </a:rPr>
                <a:t> </a:t>
              </a:r>
              <a:r>
                <a:rPr lang="en-US" sz="1800" dirty="0" err="1">
                  <a:solidFill>
                    <a:srgbClr val="000000"/>
                  </a:solidFill>
                  <a:latin typeface="Montserrat Bold"/>
                </a:rPr>
                <a:t>oto</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24.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cơ</a:t>
              </a:r>
              <a:r>
                <a:rPr lang="en-US" sz="1800" dirty="0">
                  <a:solidFill>
                    <a:srgbClr val="000000"/>
                  </a:solidFill>
                  <a:latin typeface="Montserrat Bold"/>
                </a:rPr>
                <a:t> </a:t>
              </a:r>
              <a:r>
                <a:rPr lang="en-US" sz="1800" dirty="0" err="1">
                  <a:solidFill>
                    <a:srgbClr val="000000"/>
                  </a:solidFill>
                  <a:latin typeface="Montserrat Bold"/>
                </a:rPr>
                <a:t>sở</a:t>
              </a:r>
              <a:r>
                <a:rPr lang="en-US" sz="1800" dirty="0">
                  <a:solidFill>
                    <a:srgbClr val="000000"/>
                  </a:solidFill>
                  <a:latin typeface="Montserrat Bold"/>
                </a:rPr>
                <a:t> </a:t>
              </a:r>
              <a:r>
                <a:rPr lang="en-US" sz="1800" dirty="0" err="1">
                  <a:solidFill>
                    <a:srgbClr val="000000"/>
                  </a:solidFill>
                  <a:latin typeface="Montserrat Bold"/>
                </a:rPr>
                <a:t>hạ</a:t>
              </a:r>
              <a:r>
                <a:rPr lang="en-US" sz="1800" dirty="0">
                  <a:solidFill>
                    <a:srgbClr val="000000"/>
                  </a:solidFill>
                  <a:latin typeface="Montserrat Bold"/>
                </a:rPr>
                <a:t> </a:t>
              </a:r>
              <a:r>
                <a:rPr lang="en-US" sz="1800" dirty="0" err="1">
                  <a:solidFill>
                    <a:srgbClr val="000000"/>
                  </a:solidFill>
                  <a:latin typeface="Montserrat Bold"/>
                </a:rPr>
                <a:t>tầng</a:t>
              </a:r>
              <a:r>
                <a:rPr lang="en-US" sz="1800" dirty="0">
                  <a:solidFill>
                    <a:srgbClr val="000000"/>
                  </a:solidFill>
                  <a:latin typeface="Montserrat Bold"/>
                </a:rPr>
                <a:t> </a:t>
              </a:r>
              <a:r>
                <a:rPr lang="en-US" sz="1800" dirty="0" err="1">
                  <a:solidFill>
                    <a:srgbClr val="000000"/>
                  </a:solidFill>
                  <a:latin typeface="Montserrat Bold"/>
                </a:rPr>
                <a:t>cảng</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25.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dữ</a:t>
              </a:r>
              <a:r>
                <a:rPr lang="en-US" sz="1800" dirty="0">
                  <a:solidFill>
                    <a:srgbClr val="000000"/>
                  </a:solidFill>
                  <a:latin typeface="Montserrat Bold"/>
                </a:rPr>
                <a:t> </a:t>
              </a:r>
              <a:r>
                <a:rPr lang="en-US" sz="1800" dirty="0" err="1">
                  <a:solidFill>
                    <a:srgbClr val="000000"/>
                  </a:solidFill>
                  <a:latin typeface="Montserrat Bold"/>
                </a:rPr>
                <a:t>liệu</a:t>
              </a:r>
              <a:r>
                <a:rPr lang="en-US" sz="1800" dirty="0">
                  <a:solidFill>
                    <a:srgbClr val="000000"/>
                  </a:solidFill>
                  <a:latin typeface="Montserrat Bold"/>
                </a:rPr>
                <a:t> </a:t>
              </a:r>
              <a:r>
                <a:rPr lang="en-US" sz="1800" dirty="0" err="1">
                  <a:solidFill>
                    <a:srgbClr val="000000"/>
                  </a:solidFill>
                  <a:latin typeface="Montserrat Bold"/>
                </a:rPr>
                <a:t>hậu</a:t>
              </a:r>
              <a:r>
                <a:rPr lang="en-US" sz="1800" dirty="0">
                  <a:solidFill>
                    <a:srgbClr val="000000"/>
                  </a:solidFill>
                  <a:latin typeface="Montserrat Bold"/>
                </a:rPr>
                <a:t> </a:t>
              </a:r>
              <a:r>
                <a:rPr lang="en-US" sz="1800" dirty="0" err="1">
                  <a:solidFill>
                    <a:srgbClr val="000000"/>
                  </a:solidFill>
                  <a:latin typeface="Montserrat Bold"/>
                </a:rPr>
                <a:t>cần</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26.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vận</a:t>
              </a:r>
              <a:r>
                <a:rPr lang="en-US" sz="1800" dirty="0">
                  <a:solidFill>
                    <a:srgbClr val="000000"/>
                  </a:solidFill>
                  <a:latin typeface="Montserrat Bold"/>
                </a:rPr>
                <a:t> </a:t>
              </a:r>
              <a:r>
                <a:rPr lang="en-US" sz="1800" dirty="0" err="1">
                  <a:solidFill>
                    <a:srgbClr val="000000"/>
                  </a:solidFill>
                  <a:latin typeface="Montserrat Bold"/>
                </a:rPr>
                <a:t>chuyển</a:t>
              </a:r>
              <a:r>
                <a:rPr lang="en-US" sz="1800" dirty="0">
                  <a:solidFill>
                    <a:srgbClr val="000000"/>
                  </a:solidFill>
                  <a:latin typeface="Montserrat Bold"/>
                </a:rPr>
                <a:t> </a:t>
              </a:r>
              <a:r>
                <a:rPr lang="en-US" sz="1800" dirty="0" err="1">
                  <a:solidFill>
                    <a:srgbClr val="000000"/>
                  </a:solidFill>
                  <a:latin typeface="Montserrat Bold"/>
                </a:rPr>
                <a:t>nội</a:t>
              </a:r>
              <a:r>
                <a:rPr lang="en-US" sz="1800" dirty="0">
                  <a:solidFill>
                    <a:srgbClr val="000000"/>
                  </a:solidFill>
                  <a:latin typeface="Montserrat Bold"/>
                </a:rPr>
                <a:t> </a:t>
              </a:r>
              <a:r>
                <a:rPr lang="en-US" sz="1800" dirty="0" err="1">
                  <a:solidFill>
                    <a:srgbClr val="000000"/>
                  </a:solidFill>
                  <a:latin typeface="Montserrat Bold"/>
                </a:rPr>
                <a:t>bộ</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27.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giám</a:t>
              </a:r>
              <a:r>
                <a:rPr lang="en-US" sz="1800" dirty="0">
                  <a:solidFill>
                    <a:srgbClr val="000000"/>
                  </a:solidFill>
                  <a:latin typeface="Montserrat Bold"/>
                </a:rPr>
                <a:t> </a:t>
              </a:r>
              <a:r>
                <a:rPr lang="en-US" sz="1800" dirty="0" err="1">
                  <a:solidFill>
                    <a:srgbClr val="000000"/>
                  </a:solidFill>
                  <a:latin typeface="Montserrat Bold"/>
                </a:rPr>
                <a:t>sát</a:t>
              </a:r>
              <a:r>
                <a:rPr lang="en-US" sz="1800" dirty="0">
                  <a:solidFill>
                    <a:srgbClr val="000000"/>
                  </a:solidFill>
                  <a:latin typeface="Montserrat Bold"/>
                </a:rPr>
                <a:t> </a:t>
              </a:r>
              <a:r>
                <a:rPr lang="en-US" sz="1800" dirty="0" err="1">
                  <a:solidFill>
                    <a:srgbClr val="000000"/>
                  </a:solidFill>
                  <a:latin typeface="Montserrat Bold"/>
                </a:rPr>
                <a:t>không</a:t>
              </a:r>
              <a:r>
                <a:rPr lang="en-US" sz="1800" dirty="0">
                  <a:solidFill>
                    <a:srgbClr val="000000"/>
                  </a:solidFill>
                  <a:latin typeface="Montserrat Bold"/>
                </a:rPr>
                <a:t> </a:t>
              </a:r>
              <a:r>
                <a:rPr lang="en-US" sz="1800" dirty="0" err="1">
                  <a:solidFill>
                    <a:srgbClr val="000000"/>
                  </a:solidFill>
                  <a:latin typeface="Montserrat Bold"/>
                </a:rPr>
                <a:t>khí</a:t>
              </a:r>
              <a:r>
                <a:rPr lang="en-US" sz="1800" dirty="0">
                  <a:solidFill>
                    <a:srgbClr val="000000"/>
                  </a:solidFill>
                  <a:latin typeface="Montserrat Bold"/>
                </a:rPr>
                <a:t> </a:t>
              </a:r>
              <a:r>
                <a:rPr lang="en-US" sz="1800" dirty="0" err="1">
                  <a:solidFill>
                    <a:srgbClr val="000000"/>
                  </a:solidFill>
                  <a:latin typeface="Montserrat Bold"/>
                </a:rPr>
                <a:t>và</a:t>
              </a:r>
              <a:r>
                <a:rPr lang="en-US" sz="1800" dirty="0">
                  <a:solidFill>
                    <a:srgbClr val="000000"/>
                  </a:solidFill>
                  <a:latin typeface="Montserrat Bold"/>
                </a:rPr>
                <a:t> </a:t>
              </a:r>
              <a:r>
                <a:rPr lang="en-US" sz="1800" dirty="0" err="1">
                  <a:solidFill>
                    <a:srgbClr val="000000"/>
                  </a:solidFill>
                  <a:latin typeface="Montserrat Bold"/>
                </a:rPr>
                <a:t>chất</a:t>
              </a:r>
              <a:r>
                <a:rPr lang="en-US" sz="1800" dirty="0">
                  <a:solidFill>
                    <a:srgbClr val="000000"/>
                  </a:solidFill>
                  <a:latin typeface="Montserrat Bold"/>
                </a:rPr>
                <a:t> </a:t>
              </a:r>
              <a:r>
                <a:rPr lang="en-US" sz="1800" dirty="0" err="1">
                  <a:solidFill>
                    <a:srgbClr val="000000"/>
                  </a:solidFill>
                  <a:latin typeface="Montserrat Bold"/>
                </a:rPr>
                <a:t>lượng</a:t>
              </a:r>
              <a:r>
                <a:rPr lang="en-US" sz="1800" dirty="0">
                  <a:solidFill>
                    <a:srgbClr val="000000"/>
                  </a:solidFill>
                  <a:latin typeface="Montserrat Bold"/>
                </a:rPr>
                <a:t> </a:t>
              </a:r>
              <a:r>
                <a:rPr lang="en-US" sz="1800" dirty="0" err="1">
                  <a:solidFill>
                    <a:srgbClr val="000000"/>
                  </a:solidFill>
                  <a:latin typeface="Montserrat Bold"/>
                </a:rPr>
                <a:t>nước</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28.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dự</a:t>
              </a:r>
              <a:r>
                <a:rPr lang="en-US" sz="1800" dirty="0">
                  <a:solidFill>
                    <a:srgbClr val="000000"/>
                  </a:solidFill>
                  <a:latin typeface="Montserrat Bold"/>
                </a:rPr>
                <a:t> </a:t>
              </a:r>
              <a:r>
                <a:rPr lang="en-US" sz="1800" dirty="0" err="1">
                  <a:solidFill>
                    <a:srgbClr val="000000"/>
                  </a:solidFill>
                  <a:latin typeface="Montserrat Bold"/>
                </a:rPr>
                <a:t>báo</a:t>
              </a:r>
              <a:r>
                <a:rPr lang="en-US" sz="1800" dirty="0">
                  <a:solidFill>
                    <a:srgbClr val="000000"/>
                  </a:solidFill>
                  <a:latin typeface="Montserrat Bold"/>
                </a:rPr>
                <a:t> </a:t>
              </a:r>
              <a:r>
                <a:rPr lang="en-US" sz="1800" dirty="0" err="1">
                  <a:solidFill>
                    <a:srgbClr val="000000"/>
                  </a:solidFill>
                  <a:latin typeface="Montserrat Bold"/>
                </a:rPr>
                <a:t>thời</a:t>
              </a:r>
              <a:r>
                <a:rPr lang="en-US" sz="1800" dirty="0">
                  <a:solidFill>
                    <a:srgbClr val="000000"/>
                  </a:solidFill>
                  <a:latin typeface="Montserrat Bold"/>
                </a:rPr>
                <a:t> </a:t>
              </a:r>
              <a:r>
                <a:rPr lang="en-US" sz="1800" dirty="0" err="1">
                  <a:solidFill>
                    <a:srgbClr val="000000"/>
                  </a:solidFill>
                  <a:latin typeface="Montserrat Bold"/>
                </a:rPr>
                <a:t>tiết</a:t>
              </a:r>
              <a:r>
                <a:rPr lang="en-US" sz="1800" dirty="0">
                  <a:solidFill>
                    <a:srgbClr val="000000"/>
                  </a:solidFill>
                  <a:latin typeface="Montserrat Bold"/>
                </a:rPr>
                <a:t> </a:t>
              </a:r>
              <a:r>
                <a:rPr lang="en-US" sz="1800" dirty="0" err="1">
                  <a:solidFill>
                    <a:srgbClr val="000000"/>
                  </a:solidFill>
                  <a:latin typeface="Montserrat Bold"/>
                </a:rPr>
                <a:t>và</a:t>
              </a:r>
              <a:r>
                <a:rPr lang="en-US" sz="1800" dirty="0">
                  <a:solidFill>
                    <a:srgbClr val="000000"/>
                  </a:solidFill>
                  <a:latin typeface="Montserrat Bold"/>
                </a:rPr>
                <a:t> </a:t>
              </a:r>
              <a:r>
                <a:rPr lang="en-US" sz="1800" dirty="0" err="1">
                  <a:solidFill>
                    <a:srgbClr val="000000"/>
                  </a:solidFill>
                  <a:latin typeface="Montserrat Bold"/>
                </a:rPr>
                <a:t>điều</a:t>
              </a:r>
              <a:r>
                <a:rPr lang="en-US" sz="1800" dirty="0">
                  <a:solidFill>
                    <a:srgbClr val="000000"/>
                  </a:solidFill>
                  <a:latin typeface="Montserrat Bold"/>
                </a:rPr>
                <a:t> </a:t>
              </a:r>
              <a:r>
                <a:rPr lang="en-US" sz="1800" dirty="0" err="1">
                  <a:solidFill>
                    <a:srgbClr val="000000"/>
                  </a:solidFill>
                  <a:latin typeface="Montserrat Bold"/>
                </a:rPr>
                <a:t>kiện</a:t>
              </a:r>
              <a:r>
                <a:rPr lang="en-US" sz="1800" dirty="0">
                  <a:solidFill>
                    <a:srgbClr val="000000"/>
                  </a:solidFill>
                  <a:latin typeface="Montserrat Bold"/>
                </a:rPr>
                <a:t> </a:t>
              </a:r>
              <a:r>
                <a:rPr lang="en-US" sz="1800" dirty="0" err="1">
                  <a:solidFill>
                    <a:srgbClr val="000000"/>
                  </a:solidFill>
                  <a:latin typeface="Montserrat Bold"/>
                </a:rPr>
                <a:t>biển</a:t>
              </a:r>
              <a:endParaRPr lang="en-US" sz="1800" dirty="0">
                <a:solidFill>
                  <a:srgbClr val="000000"/>
                </a:solidFill>
                <a:latin typeface="Montserrat Bold"/>
              </a:endParaRPr>
            </a:p>
            <a:p>
              <a:pPr algn="just">
                <a:lnSpc>
                  <a:spcPts val="2520"/>
                </a:lnSpc>
              </a:pPr>
              <a:endParaRPr lang="en-US" sz="1800" dirty="0">
                <a:solidFill>
                  <a:srgbClr val="000000"/>
                </a:solidFill>
                <a:latin typeface="Montserrat Bold"/>
              </a:endParaRPr>
            </a:p>
            <a:p>
              <a:pPr algn="just">
                <a:lnSpc>
                  <a:spcPts val="2520"/>
                </a:lnSpc>
              </a:pPr>
              <a:endParaRPr lang="en-US" sz="1800" dirty="0">
                <a:solidFill>
                  <a:srgbClr val="000000"/>
                </a:solidFill>
                <a:latin typeface="Montserrat Bold"/>
              </a:endParaRPr>
            </a:p>
          </p:txBody>
        </p:sp>
      </p:grpSp>
      <p:grpSp>
        <p:nvGrpSpPr>
          <p:cNvPr id="30" name="Group 30"/>
          <p:cNvGrpSpPr/>
          <p:nvPr/>
        </p:nvGrpSpPr>
        <p:grpSpPr>
          <a:xfrm>
            <a:off x="13902031" y="2751376"/>
            <a:ext cx="4024698" cy="7306450"/>
            <a:chOff x="0" y="-38100"/>
            <a:chExt cx="1060003" cy="1924333"/>
          </a:xfrm>
        </p:grpSpPr>
        <p:sp>
          <p:nvSpPr>
            <p:cNvPr id="31" name="Freeform 31"/>
            <p:cNvSpPr/>
            <p:nvPr/>
          </p:nvSpPr>
          <p:spPr>
            <a:xfrm>
              <a:off x="0" y="0"/>
              <a:ext cx="1060003" cy="1849612"/>
            </a:xfrm>
            <a:custGeom>
              <a:avLst/>
              <a:gdLst/>
              <a:ahLst/>
              <a:cxnLst/>
              <a:rect l="l" t="t" r="r" b="b"/>
              <a:pathLst>
                <a:path w="1060003" h="1849612">
                  <a:moveTo>
                    <a:pt x="98104" y="0"/>
                  </a:moveTo>
                  <a:lnTo>
                    <a:pt x="961899" y="0"/>
                  </a:lnTo>
                  <a:cubicBezTo>
                    <a:pt x="1016080" y="0"/>
                    <a:pt x="1060003" y="43923"/>
                    <a:pt x="1060003" y="98104"/>
                  </a:cubicBezTo>
                  <a:lnTo>
                    <a:pt x="1060003" y="1751508"/>
                  </a:lnTo>
                  <a:cubicBezTo>
                    <a:pt x="1060003" y="1777527"/>
                    <a:pt x="1049667" y="1802480"/>
                    <a:pt x="1031269" y="1820878"/>
                  </a:cubicBezTo>
                  <a:cubicBezTo>
                    <a:pt x="1012871" y="1839276"/>
                    <a:pt x="987918" y="1849612"/>
                    <a:pt x="961899" y="1849612"/>
                  </a:cubicBezTo>
                  <a:lnTo>
                    <a:pt x="98104" y="1849612"/>
                  </a:lnTo>
                  <a:cubicBezTo>
                    <a:pt x="72085" y="1849612"/>
                    <a:pt x="47132" y="1839276"/>
                    <a:pt x="28734" y="1820878"/>
                  </a:cubicBezTo>
                  <a:cubicBezTo>
                    <a:pt x="10336" y="1802480"/>
                    <a:pt x="0" y="1777527"/>
                    <a:pt x="0" y="1751508"/>
                  </a:cubicBezTo>
                  <a:lnTo>
                    <a:pt x="0" y="98104"/>
                  </a:lnTo>
                  <a:cubicBezTo>
                    <a:pt x="0" y="72085"/>
                    <a:pt x="10336" y="47132"/>
                    <a:pt x="28734" y="28734"/>
                  </a:cubicBezTo>
                  <a:cubicBezTo>
                    <a:pt x="47132" y="10336"/>
                    <a:pt x="72085" y="0"/>
                    <a:pt x="98104" y="0"/>
                  </a:cubicBezTo>
                  <a:close/>
                </a:path>
              </a:pathLst>
            </a:custGeom>
            <a:solidFill>
              <a:srgbClr val="FFFFFF"/>
            </a:solidFill>
          </p:spPr>
        </p:sp>
        <p:sp>
          <p:nvSpPr>
            <p:cNvPr id="32" name="TextBox 32"/>
            <p:cNvSpPr txBox="1"/>
            <p:nvPr/>
          </p:nvSpPr>
          <p:spPr>
            <a:xfrm>
              <a:off x="0" y="-38100"/>
              <a:ext cx="1060003" cy="1924333"/>
            </a:xfrm>
            <a:prstGeom prst="rect">
              <a:avLst/>
            </a:prstGeom>
          </p:spPr>
          <p:txBody>
            <a:bodyPr lIns="254000" tIns="254000" rIns="254000" bIns="254000" rtlCol="0" anchor="ctr"/>
            <a:lstStyle/>
            <a:p>
              <a:pPr algn="just">
                <a:lnSpc>
                  <a:spcPts val="2520"/>
                </a:lnSpc>
              </a:pPr>
              <a:r>
                <a:rPr lang="en-US" sz="1800" dirty="0">
                  <a:solidFill>
                    <a:srgbClr val="000000"/>
                  </a:solidFill>
                  <a:latin typeface="Montserrat Bold"/>
                </a:rPr>
                <a:t>29.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môi</a:t>
              </a:r>
              <a:r>
                <a:rPr lang="en-US" sz="1800" dirty="0">
                  <a:solidFill>
                    <a:srgbClr val="000000"/>
                  </a:solidFill>
                  <a:latin typeface="Montserrat Bold"/>
                </a:rPr>
                <a:t> </a:t>
              </a:r>
              <a:r>
                <a:rPr lang="en-US" sz="1800" dirty="0" err="1">
                  <a:solidFill>
                    <a:srgbClr val="000000"/>
                  </a:solidFill>
                  <a:latin typeface="Montserrat Bold"/>
                </a:rPr>
                <a:t>trường</a:t>
              </a:r>
              <a:r>
                <a:rPr lang="en-US" sz="1800" dirty="0">
                  <a:solidFill>
                    <a:srgbClr val="000000"/>
                  </a:solidFill>
                  <a:latin typeface="Montserrat Bold"/>
                </a:rPr>
                <a:t> </a:t>
              </a:r>
              <a:r>
                <a:rPr lang="en-US" sz="1800" dirty="0" err="1">
                  <a:solidFill>
                    <a:srgbClr val="000000"/>
                  </a:solidFill>
                  <a:latin typeface="Montserrat Bold"/>
                </a:rPr>
                <a:t>và</a:t>
              </a:r>
              <a:r>
                <a:rPr lang="en-US" sz="1800" dirty="0">
                  <a:solidFill>
                    <a:srgbClr val="000000"/>
                  </a:solidFill>
                  <a:latin typeface="Montserrat Bold"/>
                </a:rPr>
                <a:t> </a:t>
              </a:r>
              <a:r>
                <a:rPr lang="en-US" sz="1800" dirty="0" err="1">
                  <a:solidFill>
                    <a:srgbClr val="000000"/>
                  </a:solidFill>
                  <a:latin typeface="Montserrat Bold"/>
                </a:rPr>
                <a:t>bảo</a:t>
              </a:r>
              <a:r>
                <a:rPr lang="en-US" sz="1800" dirty="0">
                  <a:solidFill>
                    <a:srgbClr val="000000"/>
                  </a:solidFill>
                  <a:latin typeface="Montserrat Bold"/>
                </a:rPr>
                <a:t> </a:t>
              </a:r>
              <a:r>
                <a:rPr lang="en-US" sz="1800" dirty="0" err="1">
                  <a:solidFill>
                    <a:srgbClr val="000000"/>
                  </a:solidFill>
                  <a:latin typeface="Montserrat Bold"/>
                </a:rPr>
                <a:t>vệ</a:t>
              </a:r>
              <a:r>
                <a:rPr lang="en-US" sz="1800" dirty="0">
                  <a:solidFill>
                    <a:srgbClr val="000000"/>
                  </a:solidFill>
                  <a:latin typeface="Montserrat Bold"/>
                </a:rPr>
                <a:t> </a:t>
              </a:r>
              <a:r>
                <a:rPr lang="en-US" sz="1800" dirty="0" err="1">
                  <a:solidFill>
                    <a:srgbClr val="000000"/>
                  </a:solidFill>
                  <a:latin typeface="Montserrat Bold"/>
                </a:rPr>
                <a:t>biển</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30.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an </a:t>
              </a:r>
              <a:r>
                <a:rPr lang="en-US" sz="1800" dirty="0" err="1">
                  <a:solidFill>
                    <a:srgbClr val="000000"/>
                  </a:solidFill>
                  <a:latin typeface="Montserrat Bold"/>
                </a:rPr>
                <a:t>ninh</a:t>
              </a:r>
              <a:r>
                <a:rPr lang="en-US" sz="1800" dirty="0">
                  <a:solidFill>
                    <a:srgbClr val="000000"/>
                  </a:solidFill>
                  <a:latin typeface="Montserrat Bold"/>
                </a:rPr>
                <a:t>, an </a:t>
              </a:r>
              <a:r>
                <a:rPr lang="en-US" sz="1800" dirty="0" err="1">
                  <a:solidFill>
                    <a:srgbClr val="000000"/>
                  </a:solidFill>
                  <a:latin typeface="Montserrat Bold"/>
                </a:rPr>
                <a:t>toàn</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31.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đặt</a:t>
              </a:r>
              <a:r>
                <a:rPr lang="en-US" sz="1800" dirty="0">
                  <a:solidFill>
                    <a:srgbClr val="000000"/>
                  </a:solidFill>
                  <a:latin typeface="Montserrat Bold"/>
                </a:rPr>
                <a:t> </a:t>
              </a:r>
              <a:r>
                <a:rPr lang="en-US" sz="1800" dirty="0" err="1">
                  <a:solidFill>
                    <a:srgbClr val="000000"/>
                  </a:solidFill>
                  <a:latin typeface="Montserrat Bold"/>
                </a:rPr>
                <a:t>chỗ</a:t>
              </a:r>
              <a:r>
                <a:rPr lang="en-US" sz="1800" dirty="0">
                  <a:solidFill>
                    <a:srgbClr val="000000"/>
                  </a:solidFill>
                  <a:latin typeface="Montserrat Bold"/>
                </a:rPr>
                <a:t> </a:t>
              </a:r>
              <a:r>
                <a:rPr lang="en-US" sz="1800" dirty="0" err="1">
                  <a:solidFill>
                    <a:srgbClr val="000000"/>
                  </a:solidFill>
                  <a:latin typeface="Montserrat Bold"/>
                </a:rPr>
                <a:t>và</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lịch</a:t>
              </a:r>
              <a:r>
                <a:rPr lang="en-US" sz="1800" dirty="0">
                  <a:solidFill>
                    <a:srgbClr val="000000"/>
                  </a:solidFill>
                  <a:latin typeface="Montserrat Bold"/>
                </a:rPr>
                <a:t> </a:t>
              </a:r>
              <a:r>
                <a:rPr lang="en-US" sz="1800" dirty="0" err="1">
                  <a:solidFill>
                    <a:srgbClr val="000000"/>
                  </a:solidFill>
                  <a:latin typeface="Montserrat Bold"/>
                </a:rPr>
                <a:t>tàu</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32.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tra</a:t>
              </a:r>
              <a:r>
                <a:rPr lang="en-US" sz="1800" dirty="0">
                  <a:solidFill>
                    <a:srgbClr val="000000"/>
                  </a:solidFill>
                  <a:latin typeface="Montserrat Bold"/>
                </a:rPr>
                <a:t> </a:t>
              </a:r>
              <a:r>
                <a:rPr lang="en-US" sz="1800" dirty="0" err="1">
                  <a:solidFill>
                    <a:srgbClr val="000000"/>
                  </a:solidFill>
                  <a:latin typeface="Montserrat Bold"/>
                </a:rPr>
                <a:t>cứu</a:t>
              </a:r>
              <a:r>
                <a:rPr lang="en-US" sz="1800" dirty="0">
                  <a:solidFill>
                    <a:srgbClr val="000000"/>
                  </a:solidFill>
                  <a:latin typeface="Montserrat Bold"/>
                </a:rPr>
                <a:t> </a:t>
              </a:r>
              <a:r>
                <a:rPr lang="en-US" sz="1800" dirty="0" err="1">
                  <a:solidFill>
                    <a:srgbClr val="000000"/>
                  </a:solidFill>
                  <a:latin typeface="Montserrat Bold"/>
                </a:rPr>
                <a:t>phiếu</a:t>
              </a:r>
              <a:r>
                <a:rPr lang="en-US" sz="1800" dirty="0">
                  <a:solidFill>
                    <a:srgbClr val="000000"/>
                  </a:solidFill>
                  <a:latin typeface="Montserrat Bold"/>
                </a:rPr>
                <a:t> </a:t>
              </a:r>
              <a:r>
                <a:rPr lang="en-US" sz="1800" dirty="0" err="1">
                  <a:solidFill>
                    <a:srgbClr val="000000"/>
                  </a:solidFill>
                  <a:latin typeface="Montserrat Bold"/>
                </a:rPr>
                <a:t>giao</a:t>
              </a:r>
              <a:r>
                <a:rPr lang="en-US" sz="1800" dirty="0">
                  <a:solidFill>
                    <a:srgbClr val="000000"/>
                  </a:solidFill>
                  <a:latin typeface="Montserrat Bold"/>
                </a:rPr>
                <a:t> </a:t>
              </a:r>
              <a:r>
                <a:rPr lang="en-US" sz="1800" dirty="0" err="1">
                  <a:solidFill>
                    <a:srgbClr val="000000"/>
                  </a:solidFill>
                  <a:latin typeface="Montserrat Bold"/>
                </a:rPr>
                <a:t>nhận</a:t>
              </a:r>
              <a:r>
                <a:rPr lang="en-US" sz="1800" dirty="0">
                  <a:solidFill>
                    <a:srgbClr val="000000"/>
                  </a:solidFill>
                  <a:latin typeface="Montserrat Bold"/>
                </a:rPr>
                <a:t> </a:t>
              </a:r>
              <a:r>
                <a:rPr lang="en-US" sz="1800" dirty="0" err="1">
                  <a:solidFill>
                    <a:srgbClr val="000000"/>
                  </a:solidFill>
                  <a:latin typeface="Montserrat Bold"/>
                </a:rPr>
                <a:t>điện</a:t>
              </a:r>
              <a:r>
                <a:rPr lang="en-US" sz="1800" dirty="0">
                  <a:solidFill>
                    <a:srgbClr val="000000"/>
                  </a:solidFill>
                  <a:latin typeface="Montserrat Bold"/>
                </a:rPr>
                <a:t> </a:t>
              </a:r>
              <a:r>
                <a:rPr lang="en-US" sz="1800" dirty="0" err="1">
                  <a:solidFill>
                    <a:srgbClr val="000000"/>
                  </a:solidFill>
                  <a:latin typeface="Montserrat Bold"/>
                </a:rPr>
                <a:t>tử</a:t>
              </a:r>
              <a:r>
                <a:rPr lang="en-US" sz="1800" dirty="0">
                  <a:solidFill>
                    <a:srgbClr val="000000"/>
                  </a:solidFill>
                  <a:latin typeface="Montserrat Bold"/>
                </a:rPr>
                <a:t> EIR</a:t>
              </a:r>
            </a:p>
            <a:p>
              <a:pPr algn="just">
                <a:lnSpc>
                  <a:spcPts val="2520"/>
                </a:lnSpc>
              </a:pPr>
              <a:r>
                <a:rPr lang="en-US" sz="1800" dirty="0">
                  <a:solidFill>
                    <a:srgbClr val="000000"/>
                  </a:solidFill>
                  <a:latin typeface="Montserrat Bold"/>
                </a:rPr>
                <a:t>33.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sửa</a:t>
              </a:r>
              <a:r>
                <a:rPr lang="en-US" sz="1800" dirty="0">
                  <a:solidFill>
                    <a:srgbClr val="000000"/>
                  </a:solidFill>
                  <a:latin typeface="Montserrat Bold"/>
                </a:rPr>
                <a:t> </a:t>
              </a:r>
              <a:r>
                <a:rPr lang="en-US" sz="1800" dirty="0" err="1">
                  <a:solidFill>
                    <a:srgbClr val="000000"/>
                  </a:solidFill>
                  <a:latin typeface="Montserrat Bold"/>
                </a:rPr>
                <a:t>chữa</a:t>
              </a:r>
              <a:r>
                <a:rPr lang="en-US" sz="1800" dirty="0">
                  <a:solidFill>
                    <a:srgbClr val="000000"/>
                  </a:solidFill>
                  <a:latin typeface="Montserrat Bold"/>
                </a:rPr>
                <a:t>, </a:t>
              </a:r>
              <a:r>
                <a:rPr lang="en-US" sz="1800" dirty="0" err="1">
                  <a:solidFill>
                    <a:srgbClr val="000000"/>
                  </a:solidFill>
                  <a:latin typeface="Montserrat Bold"/>
                </a:rPr>
                <a:t>vệ</a:t>
              </a:r>
              <a:r>
                <a:rPr lang="en-US" sz="1800" dirty="0">
                  <a:solidFill>
                    <a:srgbClr val="000000"/>
                  </a:solidFill>
                  <a:latin typeface="Montserrat Bold"/>
                </a:rPr>
                <a:t> </a:t>
              </a:r>
              <a:r>
                <a:rPr lang="en-US" sz="1800" dirty="0" err="1">
                  <a:solidFill>
                    <a:srgbClr val="000000"/>
                  </a:solidFill>
                  <a:latin typeface="Montserrat Bold"/>
                </a:rPr>
                <a:t>sinh</a:t>
              </a:r>
              <a:r>
                <a:rPr lang="en-US" sz="1800" dirty="0">
                  <a:solidFill>
                    <a:srgbClr val="000000"/>
                  </a:solidFill>
                  <a:latin typeface="Montserrat Bold"/>
                </a:rPr>
                <a:t> container</a:t>
              </a:r>
            </a:p>
            <a:p>
              <a:pPr algn="just">
                <a:lnSpc>
                  <a:spcPts val="2520"/>
                </a:lnSpc>
              </a:pPr>
              <a:r>
                <a:rPr lang="en-US" sz="1800" dirty="0">
                  <a:solidFill>
                    <a:srgbClr val="000000"/>
                  </a:solidFill>
                  <a:latin typeface="Montserrat Bold"/>
                </a:rPr>
                <a:t>34.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kiểm</a:t>
              </a:r>
              <a:r>
                <a:rPr lang="en-US" sz="1800" dirty="0">
                  <a:solidFill>
                    <a:srgbClr val="000000"/>
                  </a:solidFill>
                  <a:latin typeface="Montserrat Bold"/>
                </a:rPr>
                <a:t> </a:t>
              </a:r>
              <a:r>
                <a:rPr lang="en-US" sz="1800" dirty="0" err="1">
                  <a:solidFill>
                    <a:srgbClr val="000000"/>
                  </a:solidFill>
                  <a:latin typeface="Montserrat Bold"/>
                </a:rPr>
                <a:t>đếm</a:t>
              </a:r>
              <a:r>
                <a:rPr lang="en-US" sz="1800" dirty="0">
                  <a:solidFill>
                    <a:srgbClr val="000000"/>
                  </a:solidFill>
                  <a:latin typeface="Montserrat Bold"/>
                </a:rPr>
                <a:t> </a:t>
              </a:r>
              <a:r>
                <a:rPr lang="en-US" sz="1800" dirty="0" err="1">
                  <a:solidFill>
                    <a:srgbClr val="000000"/>
                  </a:solidFill>
                  <a:latin typeface="Montserrat Bold"/>
                </a:rPr>
                <a:t>hàng</a:t>
              </a:r>
              <a:r>
                <a:rPr lang="en-US" sz="1800" dirty="0">
                  <a:solidFill>
                    <a:srgbClr val="000000"/>
                  </a:solidFill>
                  <a:latin typeface="Montserrat Bold"/>
                </a:rPr>
                <a:t> </a:t>
              </a:r>
              <a:r>
                <a:rPr lang="en-US" sz="1800" dirty="0" err="1">
                  <a:solidFill>
                    <a:srgbClr val="000000"/>
                  </a:solidFill>
                  <a:latin typeface="Montserrat Bold"/>
                </a:rPr>
                <a:t>hóa</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35.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vận</a:t>
              </a:r>
              <a:r>
                <a:rPr lang="en-US" sz="1800" dirty="0">
                  <a:solidFill>
                    <a:srgbClr val="000000"/>
                  </a:solidFill>
                  <a:latin typeface="Montserrat Bold"/>
                </a:rPr>
                <a:t> </a:t>
              </a:r>
              <a:r>
                <a:rPr lang="en-US" sz="1800" dirty="0" err="1">
                  <a:solidFill>
                    <a:srgbClr val="000000"/>
                  </a:solidFill>
                  <a:latin typeface="Montserrat Bold"/>
                </a:rPr>
                <a:t>hành</a:t>
              </a:r>
              <a:r>
                <a:rPr lang="en-US" sz="1800" dirty="0">
                  <a:solidFill>
                    <a:srgbClr val="000000"/>
                  </a:solidFill>
                  <a:latin typeface="Montserrat Bold"/>
                </a:rPr>
                <a:t> </a:t>
              </a:r>
              <a:r>
                <a:rPr lang="en-US" sz="1800" dirty="0" err="1">
                  <a:solidFill>
                    <a:srgbClr val="000000"/>
                  </a:solidFill>
                  <a:latin typeface="Montserrat Bold"/>
                </a:rPr>
                <a:t>trạm</a:t>
              </a:r>
              <a:r>
                <a:rPr lang="en-US" sz="1800" dirty="0">
                  <a:solidFill>
                    <a:srgbClr val="000000"/>
                  </a:solidFill>
                  <a:latin typeface="Montserrat Bold"/>
                </a:rPr>
                <a:t> </a:t>
              </a:r>
              <a:r>
                <a:rPr lang="en-US" sz="1800" dirty="0" err="1">
                  <a:solidFill>
                    <a:srgbClr val="000000"/>
                  </a:solidFill>
                  <a:latin typeface="Montserrat Bold"/>
                </a:rPr>
                <a:t>cân</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36.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quản</a:t>
              </a:r>
              <a:r>
                <a:rPr lang="en-US" sz="1800" dirty="0">
                  <a:solidFill>
                    <a:srgbClr val="000000"/>
                  </a:solidFill>
                  <a:latin typeface="Montserrat Bold"/>
                </a:rPr>
                <a:t> </a:t>
              </a:r>
              <a:r>
                <a:rPr lang="en-US" sz="1800" dirty="0" err="1">
                  <a:solidFill>
                    <a:srgbClr val="000000"/>
                  </a:solidFill>
                  <a:latin typeface="Montserrat Bold"/>
                </a:rPr>
                <a:t>lý</a:t>
              </a:r>
              <a:r>
                <a:rPr lang="en-US" sz="1800" dirty="0">
                  <a:solidFill>
                    <a:srgbClr val="000000"/>
                  </a:solidFill>
                  <a:latin typeface="Montserrat Bold"/>
                </a:rPr>
                <a:t> </a:t>
              </a:r>
              <a:r>
                <a:rPr lang="en-US" sz="1800" dirty="0" err="1">
                  <a:solidFill>
                    <a:srgbClr val="000000"/>
                  </a:solidFill>
                  <a:latin typeface="Montserrat Bold"/>
                </a:rPr>
                <a:t>vật</a:t>
              </a:r>
              <a:r>
                <a:rPr lang="en-US" sz="1800" dirty="0">
                  <a:solidFill>
                    <a:srgbClr val="000000"/>
                  </a:solidFill>
                  <a:latin typeface="Montserrat Bold"/>
                </a:rPr>
                <a:t> </a:t>
              </a:r>
              <a:r>
                <a:rPr lang="en-US" sz="1800" dirty="0" err="1">
                  <a:solidFill>
                    <a:srgbClr val="000000"/>
                  </a:solidFill>
                  <a:latin typeface="Montserrat Bold"/>
                </a:rPr>
                <a:t>tư</a:t>
              </a:r>
              <a:r>
                <a:rPr lang="en-US" sz="1800" dirty="0">
                  <a:solidFill>
                    <a:srgbClr val="000000"/>
                  </a:solidFill>
                  <a:latin typeface="Montserrat Bold"/>
                </a:rPr>
                <a:t>, </a:t>
              </a:r>
              <a:r>
                <a:rPr lang="en-US" sz="1800" dirty="0" err="1">
                  <a:solidFill>
                    <a:srgbClr val="000000"/>
                  </a:solidFill>
                  <a:latin typeface="Montserrat Bold"/>
                </a:rPr>
                <a:t>bảo</a:t>
              </a:r>
              <a:r>
                <a:rPr lang="en-US" sz="1800" dirty="0">
                  <a:solidFill>
                    <a:srgbClr val="000000"/>
                  </a:solidFill>
                  <a:latin typeface="Montserrat Bold"/>
                </a:rPr>
                <a:t> </a:t>
              </a:r>
              <a:r>
                <a:rPr lang="en-US" sz="1800" dirty="0" err="1">
                  <a:solidFill>
                    <a:srgbClr val="000000"/>
                  </a:solidFill>
                  <a:latin typeface="Montserrat Bold"/>
                </a:rPr>
                <a:t>dưỡng</a:t>
              </a:r>
              <a:r>
                <a:rPr lang="en-US" sz="1800" dirty="0">
                  <a:solidFill>
                    <a:srgbClr val="000000"/>
                  </a:solidFill>
                  <a:latin typeface="Montserrat Bold"/>
                </a:rPr>
                <a:t> </a:t>
              </a:r>
              <a:r>
                <a:rPr lang="en-US" sz="1800" dirty="0" err="1">
                  <a:solidFill>
                    <a:srgbClr val="000000"/>
                  </a:solidFill>
                  <a:latin typeface="Montserrat Bold"/>
                </a:rPr>
                <a:t>phương</a:t>
              </a:r>
              <a:r>
                <a:rPr lang="en-US" sz="1800" dirty="0">
                  <a:solidFill>
                    <a:srgbClr val="000000"/>
                  </a:solidFill>
                  <a:latin typeface="Montserrat Bold"/>
                </a:rPr>
                <a:t> </a:t>
              </a:r>
              <a:r>
                <a:rPr lang="en-US" sz="1800" dirty="0" err="1">
                  <a:solidFill>
                    <a:srgbClr val="000000"/>
                  </a:solidFill>
                  <a:latin typeface="Montserrat Bold"/>
                </a:rPr>
                <a:t>thiết</a:t>
              </a:r>
              <a:r>
                <a:rPr lang="en-US" sz="1800" dirty="0">
                  <a:solidFill>
                    <a:srgbClr val="000000"/>
                  </a:solidFill>
                  <a:latin typeface="Montserrat Bold"/>
                </a:rPr>
                <a:t> </a:t>
              </a:r>
              <a:r>
                <a:rPr lang="en-US" sz="1800" dirty="0" err="1">
                  <a:solidFill>
                    <a:srgbClr val="000000"/>
                  </a:solidFill>
                  <a:latin typeface="Montserrat Bold"/>
                </a:rPr>
                <a:t>bị</a:t>
              </a:r>
              <a:endParaRPr lang="en-US" sz="1800" dirty="0">
                <a:solidFill>
                  <a:srgbClr val="000000"/>
                </a:solidFill>
                <a:latin typeface="Montserrat Bold"/>
              </a:endParaRPr>
            </a:p>
            <a:p>
              <a:pPr algn="just">
                <a:lnSpc>
                  <a:spcPts val="2520"/>
                </a:lnSpc>
              </a:pPr>
              <a:r>
                <a:rPr lang="en-US" sz="1800" dirty="0">
                  <a:solidFill>
                    <a:srgbClr val="000000"/>
                  </a:solidFill>
                  <a:latin typeface="Montserrat Bold"/>
                </a:rPr>
                <a:t>37. </a:t>
              </a:r>
              <a:r>
                <a:rPr lang="en-US" sz="1800" dirty="0" err="1">
                  <a:solidFill>
                    <a:srgbClr val="000000"/>
                  </a:solidFill>
                  <a:latin typeface="Montserrat Bold"/>
                </a:rPr>
                <a:t>Quy</a:t>
              </a:r>
              <a:r>
                <a:rPr lang="en-US" sz="1800" dirty="0">
                  <a:solidFill>
                    <a:srgbClr val="000000"/>
                  </a:solidFill>
                  <a:latin typeface="Montserrat Bold"/>
                </a:rPr>
                <a:t> </a:t>
              </a:r>
              <a:r>
                <a:rPr lang="en-US" sz="1800" dirty="0" err="1">
                  <a:solidFill>
                    <a:srgbClr val="000000"/>
                  </a:solidFill>
                  <a:latin typeface="Montserrat Bold"/>
                </a:rPr>
                <a:t>trình</a:t>
              </a:r>
              <a:r>
                <a:rPr lang="en-US" sz="1800" dirty="0">
                  <a:solidFill>
                    <a:srgbClr val="000000"/>
                  </a:solidFill>
                  <a:latin typeface="Montserrat Bold"/>
                </a:rPr>
                <a:t> </a:t>
              </a:r>
              <a:r>
                <a:rPr lang="en-US" sz="1800" dirty="0" err="1">
                  <a:solidFill>
                    <a:srgbClr val="000000"/>
                  </a:solidFill>
                  <a:latin typeface="Montserrat Bold"/>
                </a:rPr>
                <a:t>kiểm</a:t>
              </a:r>
              <a:r>
                <a:rPr lang="en-US" sz="1800" dirty="0">
                  <a:solidFill>
                    <a:srgbClr val="000000"/>
                  </a:solidFill>
                  <a:latin typeface="Montserrat Bold"/>
                </a:rPr>
                <a:t> </a:t>
              </a:r>
              <a:r>
                <a:rPr lang="en-US" sz="1800" dirty="0" err="1">
                  <a:solidFill>
                    <a:srgbClr val="000000"/>
                  </a:solidFill>
                  <a:latin typeface="Montserrat Bold"/>
                </a:rPr>
                <a:t>tra</a:t>
              </a:r>
              <a:r>
                <a:rPr lang="en-US" sz="1800" dirty="0">
                  <a:solidFill>
                    <a:srgbClr val="000000"/>
                  </a:solidFill>
                  <a:latin typeface="Montserrat Bold"/>
                </a:rPr>
                <a:t> container</a:t>
              </a:r>
            </a:p>
            <a:p>
              <a:pPr algn="just">
                <a:lnSpc>
                  <a:spcPts val="2520"/>
                </a:lnSpc>
              </a:pPr>
              <a:endParaRPr lang="en-US" sz="1800" dirty="0">
                <a:solidFill>
                  <a:srgbClr val="000000"/>
                </a:solidFill>
                <a:latin typeface="Montserrat Bold"/>
              </a:endParaRPr>
            </a:p>
          </p:txBody>
        </p:sp>
      </p:grpSp>
      <p:sp>
        <p:nvSpPr>
          <p:cNvPr id="33" name="Rectangle: Rounded Corners 32">
            <a:extLst>
              <a:ext uri="{FF2B5EF4-FFF2-40B4-BE49-F238E27FC236}">
                <a16:creationId xmlns:a16="http://schemas.microsoft.com/office/drawing/2014/main" id="{EBDFAF71-3B34-4903-A8C3-4C09B1DEE92B}"/>
              </a:ext>
            </a:extLst>
          </p:cNvPr>
          <p:cNvSpPr/>
          <p:nvPr/>
        </p:nvSpPr>
        <p:spPr>
          <a:xfrm>
            <a:off x="3408209" y="108216"/>
            <a:ext cx="11745204" cy="1774291"/>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TextBox 23"/>
          <p:cNvSpPr txBox="1"/>
          <p:nvPr/>
        </p:nvSpPr>
        <p:spPr>
          <a:xfrm>
            <a:off x="4139222" y="307975"/>
            <a:ext cx="10283179" cy="1374775"/>
          </a:xfrm>
          <a:prstGeom prst="rect">
            <a:avLst/>
          </a:prstGeom>
        </p:spPr>
        <p:txBody>
          <a:bodyPr lIns="0" tIns="0" rIns="0" bIns="0" rtlCol="0" anchor="t">
            <a:spAutoFit/>
          </a:bodyPr>
          <a:lstStyle/>
          <a:p>
            <a:pPr algn="ctr">
              <a:lnSpc>
                <a:spcPts val="5599"/>
              </a:lnSpc>
              <a:spcBef>
                <a:spcPct val="0"/>
              </a:spcBef>
            </a:pPr>
            <a:r>
              <a:rPr lang="en-US" sz="3999" dirty="0" err="1">
                <a:solidFill>
                  <a:srgbClr val="FFFFFF"/>
                </a:solidFill>
                <a:latin typeface="Montserrat Bold"/>
              </a:rPr>
              <a:t>Các</a:t>
            </a:r>
            <a:r>
              <a:rPr lang="en-US" sz="3999" dirty="0">
                <a:solidFill>
                  <a:srgbClr val="FFFFFF"/>
                </a:solidFill>
                <a:latin typeface="Montserrat Bold"/>
              </a:rPr>
              <a:t> </a:t>
            </a:r>
            <a:r>
              <a:rPr lang="en-US" sz="3999" dirty="0" err="1">
                <a:solidFill>
                  <a:srgbClr val="FFFFFF"/>
                </a:solidFill>
                <a:latin typeface="Montserrat Bold"/>
              </a:rPr>
              <a:t>quy</a:t>
            </a:r>
            <a:r>
              <a:rPr lang="en-US" sz="3999" dirty="0">
                <a:solidFill>
                  <a:srgbClr val="FFFFFF"/>
                </a:solidFill>
                <a:latin typeface="Montserrat Bold"/>
              </a:rPr>
              <a:t> </a:t>
            </a:r>
            <a:r>
              <a:rPr lang="en-US" sz="3999" dirty="0" err="1">
                <a:solidFill>
                  <a:srgbClr val="FFFFFF"/>
                </a:solidFill>
                <a:latin typeface="Montserrat Bold"/>
              </a:rPr>
              <a:t>trình</a:t>
            </a:r>
            <a:r>
              <a:rPr lang="en-US" sz="3999" dirty="0">
                <a:solidFill>
                  <a:srgbClr val="FFFFFF"/>
                </a:solidFill>
                <a:latin typeface="Montserrat Bold"/>
              </a:rPr>
              <a:t> </a:t>
            </a:r>
            <a:r>
              <a:rPr lang="en-US" sz="3999" dirty="0" err="1">
                <a:solidFill>
                  <a:srgbClr val="FFFFFF"/>
                </a:solidFill>
                <a:latin typeface="Montserrat Bold"/>
              </a:rPr>
              <a:t>hoạt</a:t>
            </a:r>
            <a:r>
              <a:rPr lang="en-US" sz="3999" dirty="0">
                <a:solidFill>
                  <a:srgbClr val="FFFFFF"/>
                </a:solidFill>
                <a:latin typeface="Montserrat Bold"/>
              </a:rPr>
              <a:t> </a:t>
            </a:r>
            <a:r>
              <a:rPr lang="en-US" sz="3999" dirty="0" err="1">
                <a:solidFill>
                  <a:srgbClr val="FFFFFF"/>
                </a:solidFill>
                <a:latin typeface="Montserrat Bold"/>
              </a:rPr>
              <a:t>động</a:t>
            </a:r>
            <a:r>
              <a:rPr lang="en-US" sz="3999" dirty="0">
                <a:solidFill>
                  <a:srgbClr val="FFFFFF"/>
                </a:solidFill>
                <a:latin typeface="Montserrat Bold"/>
              </a:rPr>
              <a:t> </a:t>
            </a:r>
            <a:r>
              <a:rPr lang="en-US" sz="3999" dirty="0" err="1">
                <a:solidFill>
                  <a:srgbClr val="FFFFFF"/>
                </a:solidFill>
                <a:latin typeface="Montserrat Bold"/>
              </a:rPr>
              <a:t>của</a:t>
            </a:r>
            <a:r>
              <a:rPr lang="en-US" sz="3999" dirty="0">
                <a:solidFill>
                  <a:srgbClr val="FFFFFF"/>
                </a:solidFill>
                <a:latin typeface="Montserrat Bold"/>
              </a:rPr>
              <a:t> </a:t>
            </a:r>
            <a:r>
              <a:rPr lang="en-US" sz="3999" dirty="0" err="1">
                <a:solidFill>
                  <a:srgbClr val="FFFFFF"/>
                </a:solidFill>
                <a:latin typeface="Montserrat Bold"/>
              </a:rPr>
              <a:t>Cảng</a:t>
            </a:r>
            <a:r>
              <a:rPr lang="en-US" sz="3999" dirty="0">
                <a:solidFill>
                  <a:srgbClr val="FFFFFF"/>
                </a:solidFill>
                <a:latin typeface="Montserrat Bold"/>
              </a:rPr>
              <a:t> </a:t>
            </a:r>
            <a:r>
              <a:rPr lang="en-US" sz="3999" dirty="0" err="1">
                <a:solidFill>
                  <a:srgbClr val="FFFFFF"/>
                </a:solidFill>
                <a:latin typeface="Montserrat Bold"/>
              </a:rPr>
              <a:t>Hải</a:t>
            </a:r>
            <a:r>
              <a:rPr lang="en-US" sz="3999" dirty="0">
                <a:solidFill>
                  <a:srgbClr val="FFFFFF"/>
                </a:solidFill>
                <a:latin typeface="Montserrat Bold"/>
              </a:rPr>
              <a:t> </a:t>
            </a:r>
            <a:r>
              <a:rPr lang="en-US" sz="3999" dirty="0" err="1">
                <a:solidFill>
                  <a:srgbClr val="FFFFFF"/>
                </a:solidFill>
                <a:latin typeface="Montserrat Bold"/>
              </a:rPr>
              <a:t>Phòng</a:t>
            </a:r>
            <a:r>
              <a:rPr lang="en-US" sz="3999" dirty="0">
                <a:solidFill>
                  <a:srgbClr val="FFFFFF"/>
                </a:solidFill>
                <a:latin typeface="Montserrat Bold"/>
              </a:rPr>
              <a:t> </a:t>
            </a:r>
            <a:r>
              <a:rPr lang="en-US" sz="3999" dirty="0" err="1">
                <a:solidFill>
                  <a:srgbClr val="FFFFFF"/>
                </a:solidFill>
                <a:latin typeface="Montserrat Bold"/>
              </a:rPr>
              <a:t>có</a:t>
            </a:r>
            <a:r>
              <a:rPr lang="en-US" sz="3999" dirty="0">
                <a:solidFill>
                  <a:srgbClr val="FFFFFF"/>
                </a:solidFill>
                <a:latin typeface="Montserrat Bold"/>
              </a:rPr>
              <a:t> </a:t>
            </a:r>
            <a:r>
              <a:rPr lang="en-US" sz="3999" dirty="0" err="1">
                <a:solidFill>
                  <a:srgbClr val="FFFFFF"/>
                </a:solidFill>
                <a:latin typeface="Montserrat Bold"/>
              </a:rPr>
              <a:t>ứng</a:t>
            </a:r>
            <a:r>
              <a:rPr lang="en-US" sz="3999" dirty="0">
                <a:solidFill>
                  <a:srgbClr val="FFFFFF"/>
                </a:solidFill>
                <a:latin typeface="Montserrat Bold"/>
              </a:rPr>
              <a:t> </a:t>
            </a:r>
            <a:r>
              <a:rPr lang="en-US" sz="3999" dirty="0" err="1">
                <a:solidFill>
                  <a:srgbClr val="FFFFFF"/>
                </a:solidFill>
                <a:latin typeface="Montserrat Bold"/>
              </a:rPr>
              <a:t>dụng</a:t>
            </a:r>
            <a:r>
              <a:rPr lang="en-US" sz="3999" dirty="0">
                <a:solidFill>
                  <a:srgbClr val="FFFFFF"/>
                </a:solidFill>
                <a:latin typeface="Montserrat Bold"/>
              </a:rPr>
              <a:t> CNTT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3007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9050" y="-60902"/>
            <a:ext cx="6676474" cy="10503802"/>
          </a:xfrm>
          <a:custGeom>
            <a:avLst/>
            <a:gdLst/>
            <a:ahLst/>
            <a:cxnLst/>
            <a:rect l="l" t="t" r="r" b="b"/>
            <a:pathLst>
              <a:path w="6676474" h="10503802">
                <a:moveTo>
                  <a:pt x="0" y="0"/>
                </a:moveTo>
                <a:lnTo>
                  <a:pt x="6676474" y="0"/>
                </a:lnTo>
                <a:lnTo>
                  <a:pt x="6676474" y="10503802"/>
                </a:lnTo>
                <a:lnTo>
                  <a:pt x="0" y="10503802"/>
                </a:lnTo>
                <a:lnTo>
                  <a:pt x="0" y="0"/>
                </a:lnTo>
                <a:close/>
              </a:path>
            </a:pathLst>
          </a:custGeom>
          <a:blipFill>
            <a:blip r:embed="rId3"/>
            <a:stretch>
              <a:fillRect/>
            </a:stretch>
          </a:blipFill>
        </p:spPr>
      </p:sp>
      <p:sp>
        <p:nvSpPr>
          <p:cNvPr id="8" name="TextBox 8"/>
          <p:cNvSpPr txBox="1"/>
          <p:nvPr/>
        </p:nvSpPr>
        <p:spPr>
          <a:xfrm>
            <a:off x="9568072" y="1624574"/>
            <a:ext cx="7005075" cy="464188"/>
          </a:xfrm>
          <a:prstGeom prst="rect">
            <a:avLst/>
          </a:prstGeom>
        </p:spPr>
        <p:txBody>
          <a:bodyPr lIns="0" tIns="0" rIns="0" bIns="0" rtlCol="0" anchor="t">
            <a:spAutoFit/>
          </a:bodyPr>
          <a:lstStyle/>
          <a:p>
            <a:pPr>
              <a:lnSpc>
                <a:spcPts val="3814"/>
              </a:lnSpc>
              <a:spcBef>
                <a:spcPct val="0"/>
              </a:spcBef>
            </a:pPr>
            <a:r>
              <a:rPr lang="en-US" sz="2724">
                <a:solidFill>
                  <a:srgbClr val="293E6B"/>
                </a:solidFill>
                <a:latin typeface="Montserrat Bold"/>
              </a:rPr>
              <a:t>Quy trình giao container rỗng</a:t>
            </a:r>
          </a:p>
        </p:txBody>
      </p:sp>
      <p:sp>
        <p:nvSpPr>
          <p:cNvPr id="9" name="TextBox 9"/>
          <p:cNvSpPr txBox="1"/>
          <p:nvPr/>
        </p:nvSpPr>
        <p:spPr>
          <a:xfrm>
            <a:off x="9399517" y="2507862"/>
            <a:ext cx="7173630" cy="42672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Đối tượng:</a:t>
            </a:r>
            <a:r>
              <a:rPr lang="en-US" sz="1800">
                <a:solidFill>
                  <a:srgbClr val="000000"/>
                </a:solidFill>
                <a:latin typeface="Montserrat"/>
              </a:rPr>
              <a:t> Khách hàng, các cán bộ quản lý cảng</a:t>
            </a:r>
          </a:p>
          <a:p>
            <a:pPr algn="just">
              <a:lnSpc>
                <a:spcPts val="2160"/>
              </a:lnSpc>
            </a:pPr>
            <a:endParaRPr lang="en-US" sz="1800">
              <a:solidFill>
                <a:srgbClr val="000000"/>
              </a:solidFill>
              <a:latin typeface="Montserrat"/>
            </a:endParaRPr>
          </a:p>
          <a:p>
            <a:pPr algn="just">
              <a:lnSpc>
                <a:spcPts val="2160"/>
              </a:lnSpc>
            </a:pPr>
            <a:r>
              <a:rPr lang="en-US" sz="1800">
                <a:solidFill>
                  <a:srgbClr val="000000"/>
                </a:solidFill>
                <a:latin typeface="Montserrat Bold"/>
              </a:rPr>
              <a:t>Thành phần: </a:t>
            </a:r>
          </a:p>
          <a:p>
            <a:pPr marL="388620" lvl="1" indent="-194310" algn="just">
              <a:lnSpc>
                <a:spcPts val="2160"/>
              </a:lnSpc>
              <a:buFont typeface="Arial"/>
              <a:buChar char="•"/>
            </a:pPr>
            <a:r>
              <a:rPr lang="en-US" sz="1800">
                <a:solidFill>
                  <a:srgbClr val="000000"/>
                </a:solidFill>
                <a:latin typeface="Montserrat"/>
              </a:rPr>
              <a:t>Phần cứng: Hệ thống máy chủ, máy tính, camera giám sát, bảng điện tử, máy in, máy đọc mã vạch, hệ thống lưu trữ, sensor cảm biến, thanh chắn barie tự động.</a:t>
            </a:r>
          </a:p>
          <a:p>
            <a:pPr algn="just">
              <a:lnSpc>
                <a:spcPts val="2160"/>
              </a:lnSpc>
            </a:pPr>
            <a:endParaRPr lang="en-US" sz="1800">
              <a:solidFill>
                <a:srgbClr val="000000"/>
              </a:solidFill>
              <a:latin typeface="Montserrat"/>
            </a:endParaRPr>
          </a:p>
          <a:p>
            <a:pPr marL="388620" lvl="1" indent="-194310" algn="just">
              <a:lnSpc>
                <a:spcPts val="2160"/>
              </a:lnSpc>
              <a:buFont typeface="Arial"/>
              <a:buChar char="•"/>
            </a:pPr>
            <a:r>
              <a:rPr lang="en-US" sz="1800">
                <a:solidFill>
                  <a:srgbClr val="000000"/>
                </a:solidFill>
                <a:latin typeface="Montserrat"/>
              </a:rPr>
              <a:t>Phần mềm: hệ điều hành Windows Server 2016 Standard, phần mềm ứng ụng ePort, hệ thống Smartgate, phần mềm ứng dụng Driver, phần mềm ứng dụng Container Checker, phần mềm quản lý khai thác container (TOS).</a:t>
            </a:r>
          </a:p>
          <a:p>
            <a:pPr algn="just">
              <a:lnSpc>
                <a:spcPts val="2160"/>
              </a:lnSpc>
            </a:pPr>
            <a:endParaRPr lang="en-US" sz="1800">
              <a:solidFill>
                <a:srgbClr val="000000"/>
              </a:solidFill>
              <a:latin typeface="Montserrat"/>
            </a:endParaRPr>
          </a:p>
          <a:p>
            <a:pPr marL="388620" lvl="1" indent="-194310" algn="just">
              <a:lnSpc>
                <a:spcPts val="2160"/>
              </a:lnSpc>
              <a:buFont typeface="Arial"/>
              <a:buChar char="•"/>
            </a:pPr>
            <a:r>
              <a:rPr lang="en-US" sz="1800">
                <a:solidFill>
                  <a:srgbClr val="000000"/>
                </a:solidFill>
                <a:latin typeface="Montserrat"/>
              </a:rPr>
              <a:t>Tài nguyên mạng: hệ thống mạng giúp kết nối các máy tính trong cảng, thiết bị di động với nhau để truyền dữ liệu và lưu lên cơ sở dữ liệu, mạng Internet, Wifi,…</a:t>
            </a: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EE56443C-FDF9-4C44-9EC5-67E87EA6B3ED}"/>
              </a:ext>
            </a:extLst>
          </p:cNvPr>
          <p:cNvSpPr/>
          <p:nvPr/>
        </p:nvSpPr>
        <p:spPr>
          <a:xfrm>
            <a:off x="8540052" y="92282"/>
            <a:ext cx="7681782"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8878406" y="293518"/>
            <a:ext cx="7005075" cy="948250"/>
          </a:xfrm>
          <a:prstGeom prst="rect">
            <a:avLst/>
          </a:prstGeom>
        </p:spPr>
        <p:txBody>
          <a:bodyPr lIns="0" tIns="0" rIns="0" bIns="0" rtlCol="0" anchor="t">
            <a:spAutoFit/>
          </a:bodyPr>
          <a:lstStyle/>
          <a:p>
            <a:pPr algn="ctr">
              <a:lnSpc>
                <a:spcPts val="3814"/>
              </a:lnSpc>
              <a:spcBef>
                <a:spcPct val="0"/>
              </a:spcBef>
            </a:pPr>
            <a:r>
              <a:rPr lang="en-US" sz="2724" dirty="0" err="1">
                <a:solidFill>
                  <a:srgbClr val="FFFFFF"/>
                </a:solidFill>
                <a:latin typeface="Montserrat Bold"/>
              </a:rPr>
              <a:t>Quy</a:t>
            </a:r>
            <a:r>
              <a:rPr lang="en-US" sz="2724" dirty="0">
                <a:solidFill>
                  <a:srgbClr val="FFFFFF"/>
                </a:solidFill>
                <a:latin typeface="Montserrat Bold"/>
              </a:rPr>
              <a:t> </a:t>
            </a:r>
            <a:r>
              <a:rPr lang="en-US" sz="2724" dirty="0" err="1">
                <a:solidFill>
                  <a:srgbClr val="FFFFFF"/>
                </a:solidFill>
                <a:latin typeface="Montserrat Bold"/>
              </a:rPr>
              <a:t>trình</a:t>
            </a:r>
            <a:r>
              <a:rPr lang="en-US" sz="2724" dirty="0">
                <a:solidFill>
                  <a:srgbClr val="FFFFFF"/>
                </a:solidFill>
                <a:latin typeface="Montserrat Bold"/>
              </a:rPr>
              <a:t> </a:t>
            </a:r>
            <a:r>
              <a:rPr lang="en-US" sz="2724" dirty="0" err="1">
                <a:solidFill>
                  <a:srgbClr val="FFFFFF"/>
                </a:solidFill>
                <a:latin typeface="Montserrat Bold"/>
              </a:rPr>
              <a:t>hoạt</a:t>
            </a:r>
            <a:r>
              <a:rPr lang="en-US" sz="2724" dirty="0">
                <a:solidFill>
                  <a:srgbClr val="FFFFFF"/>
                </a:solidFill>
                <a:latin typeface="Montserrat Bold"/>
              </a:rPr>
              <a:t> </a:t>
            </a:r>
            <a:r>
              <a:rPr lang="en-US" sz="2724" dirty="0" err="1">
                <a:solidFill>
                  <a:srgbClr val="FFFFFF"/>
                </a:solidFill>
                <a:latin typeface="Montserrat Bold"/>
              </a:rPr>
              <a:t>động</a:t>
            </a:r>
            <a:r>
              <a:rPr lang="en-US" sz="2724" dirty="0">
                <a:solidFill>
                  <a:srgbClr val="FFFFFF"/>
                </a:solidFill>
                <a:latin typeface="Montserrat Bold"/>
              </a:rPr>
              <a:t> </a:t>
            </a:r>
            <a:r>
              <a:rPr lang="en-US" sz="2724" dirty="0" err="1">
                <a:solidFill>
                  <a:srgbClr val="FFFFFF"/>
                </a:solidFill>
                <a:latin typeface="Montserrat Bold"/>
              </a:rPr>
              <a:t>ứng</a:t>
            </a:r>
            <a:r>
              <a:rPr lang="en-US" sz="2724" dirty="0">
                <a:solidFill>
                  <a:srgbClr val="FFFFFF"/>
                </a:solidFill>
                <a:latin typeface="Montserrat Bold"/>
              </a:rPr>
              <a:t> </a:t>
            </a:r>
            <a:r>
              <a:rPr lang="en-US" sz="2724" dirty="0" err="1">
                <a:solidFill>
                  <a:srgbClr val="FFFFFF"/>
                </a:solidFill>
                <a:latin typeface="Montserrat Bold"/>
              </a:rPr>
              <a:t>dụng</a:t>
            </a:r>
            <a:r>
              <a:rPr lang="en-US" sz="2724" dirty="0">
                <a:solidFill>
                  <a:srgbClr val="FFFFFF"/>
                </a:solidFill>
                <a:latin typeface="Montserrat Bold"/>
              </a:rPr>
              <a:t> CNTT </a:t>
            </a:r>
            <a:r>
              <a:rPr lang="en-US" sz="2724" dirty="0" err="1">
                <a:solidFill>
                  <a:srgbClr val="FFFFFF"/>
                </a:solidFill>
                <a:latin typeface="Montserrat Bold"/>
              </a:rPr>
              <a:t>tại</a:t>
            </a:r>
            <a:r>
              <a:rPr lang="en-US" sz="2724" dirty="0">
                <a:solidFill>
                  <a:srgbClr val="FFFFFF"/>
                </a:solidFill>
                <a:latin typeface="Montserrat Bold"/>
              </a:rPr>
              <a:t> </a:t>
            </a:r>
            <a:r>
              <a:rPr lang="en-US" sz="2724" dirty="0" err="1">
                <a:solidFill>
                  <a:srgbClr val="FFFFFF"/>
                </a:solidFill>
                <a:latin typeface="Montserrat Bold"/>
              </a:rPr>
              <a:t>Cảng</a:t>
            </a:r>
            <a:r>
              <a:rPr lang="en-US" sz="2724" dirty="0">
                <a:solidFill>
                  <a:srgbClr val="FFFFFF"/>
                </a:solidFill>
                <a:latin typeface="Montserrat Bold"/>
              </a:rPr>
              <a:t> </a:t>
            </a:r>
            <a:r>
              <a:rPr lang="en-US" sz="2724" dirty="0" err="1">
                <a:solidFill>
                  <a:srgbClr val="FFFFFF"/>
                </a:solidFill>
                <a:latin typeface="Montserrat Bold"/>
              </a:rPr>
              <a:t>Hải</a:t>
            </a:r>
            <a:r>
              <a:rPr lang="en-US" sz="2724" dirty="0">
                <a:solidFill>
                  <a:srgbClr val="FFFFFF"/>
                </a:solidFill>
                <a:latin typeface="Montserrat Bold"/>
              </a:rPr>
              <a:t> </a:t>
            </a:r>
            <a:r>
              <a:rPr lang="en-US" sz="2724" dirty="0" err="1">
                <a:solidFill>
                  <a:srgbClr val="FFFFFF"/>
                </a:solidFill>
                <a:latin typeface="Montserrat Bold"/>
              </a:rPr>
              <a:t>Phòng</a:t>
            </a:r>
            <a:endParaRPr lang="en-US" sz="2724" dirty="0">
              <a:solidFill>
                <a:srgbClr val="FFFFFF"/>
              </a:solidFill>
              <a:latin typeface="Montserrat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9050" y="-60902"/>
            <a:ext cx="6676474" cy="10503802"/>
          </a:xfrm>
          <a:custGeom>
            <a:avLst/>
            <a:gdLst/>
            <a:ahLst/>
            <a:cxnLst/>
            <a:rect l="l" t="t" r="r" b="b"/>
            <a:pathLst>
              <a:path w="6676474" h="10503802">
                <a:moveTo>
                  <a:pt x="0" y="0"/>
                </a:moveTo>
                <a:lnTo>
                  <a:pt x="6676474" y="0"/>
                </a:lnTo>
                <a:lnTo>
                  <a:pt x="6676474" y="10503802"/>
                </a:lnTo>
                <a:lnTo>
                  <a:pt x="0" y="10503802"/>
                </a:lnTo>
                <a:lnTo>
                  <a:pt x="0" y="0"/>
                </a:lnTo>
                <a:close/>
              </a:path>
            </a:pathLst>
          </a:custGeom>
          <a:blipFill>
            <a:blip r:embed="rId3"/>
            <a:stretch>
              <a:fillRect/>
            </a:stretch>
          </a:blipFill>
        </p:spPr>
      </p:sp>
      <p:sp>
        <p:nvSpPr>
          <p:cNvPr id="8" name="TextBox 8"/>
          <p:cNvSpPr txBox="1"/>
          <p:nvPr/>
        </p:nvSpPr>
        <p:spPr>
          <a:xfrm>
            <a:off x="9568072" y="1624574"/>
            <a:ext cx="7005075" cy="464188"/>
          </a:xfrm>
          <a:prstGeom prst="rect">
            <a:avLst/>
          </a:prstGeom>
        </p:spPr>
        <p:txBody>
          <a:bodyPr lIns="0" tIns="0" rIns="0" bIns="0" rtlCol="0" anchor="t">
            <a:spAutoFit/>
          </a:bodyPr>
          <a:lstStyle/>
          <a:p>
            <a:pPr>
              <a:lnSpc>
                <a:spcPts val="3814"/>
              </a:lnSpc>
              <a:spcBef>
                <a:spcPct val="0"/>
              </a:spcBef>
            </a:pPr>
            <a:r>
              <a:rPr lang="en-US" sz="2724">
                <a:solidFill>
                  <a:srgbClr val="293E6B"/>
                </a:solidFill>
                <a:latin typeface="Montserrat Bold"/>
              </a:rPr>
              <a:t>Quy trình giao container rỗng</a:t>
            </a:r>
          </a:p>
        </p:txBody>
      </p:sp>
      <p:sp>
        <p:nvSpPr>
          <p:cNvPr id="9" name="TextBox 9"/>
          <p:cNvSpPr txBox="1"/>
          <p:nvPr/>
        </p:nvSpPr>
        <p:spPr>
          <a:xfrm>
            <a:off x="7119113" y="2336412"/>
            <a:ext cx="10683484" cy="80010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*Chú thích:</a:t>
            </a:r>
          </a:p>
          <a:p>
            <a:pPr algn="just">
              <a:lnSpc>
                <a:spcPts val="2160"/>
              </a:lnSpc>
            </a:pPr>
            <a:endParaRPr lang="en-US" sz="1800">
              <a:solidFill>
                <a:srgbClr val="000000"/>
              </a:solidFill>
              <a:latin typeface="Montserrat Bold"/>
            </a:endParaRPr>
          </a:p>
          <a:p>
            <a:pPr algn="just">
              <a:lnSpc>
                <a:spcPts val="2160"/>
              </a:lnSpc>
            </a:pPr>
            <a:r>
              <a:rPr lang="en-US" sz="1800">
                <a:solidFill>
                  <a:srgbClr val="000000"/>
                </a:solidFill>
                <a:latin typeface="Montserrat Bold"/>
              </a:rPr>
              <a:t>Bước 1: </a:t>
            </a:r>
            <a:r>
              <a:rPr lang="en-US" sz="1800">
                <a:solidFill>
                  <a:srgbClr val="000000"/>
                </a:solidFill>
                <a:latin typeface="Montserrat"/>
              </a:rPr>
              <a:t>Khách hàng nhập thông tin và đăng ký lệnh dịch vụ điện tử trên phần mềm ePort cho nhu cầu được cấp rỗng container.</a:t>
            </a:r>
          </a:p>
          <a:p>
            <a:pPr algn="just">
              <a:lnSpc>
                <a:spcPts val="2160"/>
              </a:lnSpc>
            </a:pPr>
            <a:r>
              <a:rPr lang="en-US" sz="1800">
                <a:solidFill>
                  <a:srgbClr val="000000"/>
                </a:solidFill>
                <a:latin typeface="Montserrat Bold"/>
              </a:rPr>
              <a:t>Bước 2: </a:t>
            </a:r>
            <a:r>
              <a:rPr lang="en-US" sz="1800">
                <a:solidFill>
                  <a:srgbClr val="000000"/>
                </a:solidFill>
                <a:latin typeface="Montserrat"/>
              </a:rPr>
              <a:t>Phần mềm ePort xuất phiếu thu cho dịch vụ giao container rỗng.</a:t>
            </a:r>
          </a:p>
          <a:p>
            <a:pPr algn="just">
              <a:lnSpc>
                <a:spcPts val="2160"/>
              </a:lnSpc>
            </a:pPr>
            <a:r>
              <a:rPr lang="en-US" sz="1800">
                <a:solidFill>
                  <a:srgbClr val="000000"/>
                </a:solidFill>
                <a:latin typeface="Montserrat Bold"/>
              </a:rPr>
              <a:t>Bước 3:</a:t>
            </a:r>
            <a:r>
              <a:rPr lang="en-US" sz="1800">
                <a:solidFill>
                  <a:srgbClr val="000000"/>
                </a:solidFill>
                <a:latin typeface="Montserrat"/>
              </a:rPr>
              <a:t> Khách hàng thanh toán thành công phiếu thu.</a:t>
            </a:r>
          </a:p>
          <a:p>
            <a:pPr algn="just">
              <a:lnSpc>
                <a:spcPts val="2160"/>
              </a:lnSpc>
            </a:pPr>
            <a:r>
              <a:rPr lang="en-US" sz="1800">
                <a:solidFill>
                  <a:srgbClr val="000000"/>
                </a:solidFill>
                <a:latin typeface="Montserrat Bold"/>
              </a:rPr>
              <a:t>Bước 4: </a:t>
            </a:r>
            <a:r>
              <a:rPr lang="en-US" sz="1800">
                <a:solidFill>
                  <a:srgbClr val="000000"/>
                </a:solidFill>
                <a:latin typeface="Montserrat"/>
              </a:rPr>
              <a:t>Hệ thống ePort xuất lệnh giao container rỗng.</a:t>
            </a:r>
          </a:p>
          <a:p>
            <a:pPr algn="just">
              <a:lnSpc>
                <a:spcPts val="2160"/>
              </a:lnSpc>
            </a:pPr>
            <a:r>
              <a:rPr lang="en-US" sz="1800">
                <a:solidFill>
                  <a:srgbClr val="000000"/>
                </a:solidFill>
                <a:latin typeface="Montserrat Bold"/>
              </a:rPr>
              <a:t>Bước 5: </a:t>
            </a:r>
            <a:r>
              <a:rPr lang="en-US" sz="1800">
                <a:solidFill>
                  <a:srgbClr val="000000"/>
                </a:solidFill>
                <a:latin typeface="Montserrat"/>
              </a:rPr>
              <a:t>Khách hàng cho xe đầu kéo đến cổng cảng. Lái xe chọn lệnh đã được gán trên ePort và quét tại máy đọc mã vạch.</a:t>
            </a:r>
          </a:p>
          <a:p>
            <a:pPr algn="just">
              <a:lnSpc>
                <a:spcPts val="2160"/>
              </a:lnSpc>
            </a:pPr>
            <a:r>
              <a:rPr lang="en-US" sz="1800">
                <a:solidFill>
                  <a:srgbClr val="000000"/>
                </a:solidFill>
                <a:latin typeface="Montserrat Bold"/>
              </a:rPr>
              <a:t>Bước 6: </a:t>
            </a:r>
            <a:r>
              <a:rPr lang="en-US" sz="1800">
                <a:solidFill>
                  <a:srgbClr val="000000"/>
                </a:solidFill>
                <a:latin typeface="Montserrat"/>
              </a:rPr>
              <a:t>Hệ thống giao nhận tự động Smartgate nhận diện xe theo thông tin trên lệnh giao container rỗng.</a:t>
            </a:r>
          </a:p>
          <a:p>
            <a:pPr algn="just">
              <a:lnSpc>
                <a:spcPts val="2160"/>
              </a:lnSpc>
            </a:pPr>
            <a:r>
              <a:rPr lang="en-US" sz="1800">
                <a:solidFill>
                  <a:srgbClr val="000000"/>
                </a:solidFill>
                <a:latin typeface="Montserrat Bold"/>
              </a:rPr>
              <a:t>Bước 7: </a:t>
            </a:r>
            <a:r>
              <a:rPr lang="en-US" sz="1800">
                <a:solidFill>
                  <a:srgbClr val="000000"/>
                </a:solidFill>
                <a:latin typeface="Montserrat"/>
              </a:rPr>
              <a:t> Hệ thống nhận diện xe khớp với thông tin xe đăng ký trên lệnh giao container rỗng thì thanh chắn barie được tự động mở lên. Trường hợp nhận diện xe thất bại quay lại bước 5.</a:t>
            </a:r>
          </a:p>
          <a:p>
            <a:pPr algn="just">
              <a:lnSpc>
                <a:spcPts val="2160"/>
              </a:lnSpc>
            </a:pPr>
            <a:r>
              <a:rPr lang="en-US" sz="1800">
                <a:solidFill>
                  <a:srgbClr val="000000"/>
                </a:solidFill>
                <a:latin typeface="Montserrat Bold"/>
              </a:rPr>
              <a:t>Bước 8: </a:t>
            </a:r>
            <a:r>
              <a:rPr lang="en-US" sz="1800">
                <a:solidFill>
                  <a:srgbClr val="000000"/>
                </a:solidFill>
                <a:latin typeface="Montserrat"/>
              </a:rPr>
              <a:t>Sau khi hệ thống cổng tự động được mở, phần mềm Driver tự động gửi phiếu vị trí container rỗng cho tài xế. </a:t>
            </a:r>
          </a:p>
          <a:p>
            <a:pPr algn="just">
              <a:lnSpc>
                <a:spcPts val="2160"/>
              </a:lnSpc>
            </a:pPr>
            <a:r>
              <a:rPr lang="en-US" sz="1800">
                <a:solidFill>
                  <a:srgbClr val="000000"/>
                </a:solidFill>
                <a:latin typeface="Montserrat Bold"/>
              </a:rPr>
              <a:t>Bước 9: </a:t>
            </a:r>
            <a:r>
              <a:rPr lang="en-US" sz="1800">
                <a:solidFill>
                  <a:srgbClr val="000000"/>
                </a:solidFill>
                <a:latin typeface="Montserrat"/>
              </a:rPr>
              <a:t>Tài xế di chuyển đến vị trí có container rỗng.</a:t>
            </a:r>
          </a:p>
          <a:p>
            <a:pPr algn="just">
              <a:lnSpc>
                <a:spcPts val="2160"/>
              </a:lnSpc>
            </a:pPr>
            <a:r>
              <a:rPr lang="en-US" sz="1800">
                <a:solidFill>
                  <a:srgbClr val="000000"/>
                </a:solidFill>
                <a:latin typeface="Montserrat Bold"/>
              </a:rPr>
              <a:t>Bước 10: </a:t>
            </a:r>
            <a:r>
              <a:rPr lang="en-US" sz="1800">
                <a:solidFill>
                  <a:srgbClr val="000000"/>
                </a:solidFill>
                <a:latin typeface="Montserrat"/>
              </a:rPr>
              <a:t>Tại kho container, phần mềm khai thác container TOS sẽ kiểm tra số lượng container rỗng phù hợp và ghi nhận xuất container rỗng.</a:t>
            </a:r>
          </a:p>
          <a:p>
            <a:pPr algn="just">
              <a:lnSpc>
                <a:spcPts val="2160"/>
              </a:lnSpc>
            </a:pPr>
            <a:r>
              <a:rPr lang="en-US" sz="1800">
                <a:solidFill>
                  <a:srgbClr val="000000"/>
                </a:solidFill>
                <a:latin typeface="Montserrat Bold"/>
              </a:rPr>
              <a:t>Bước 11: </a:t>
            </a:r>
            <a:r>
              <a:rPr lang="en-US" sz="1800">
                <a:solidFill>
                  <a:srgbClr val="000000"/>
                </a:solidFill>
                <a:latin typeface="Montserrat"/>
              </a:rPr>
              <a:t>Xe đầu kéo</a:t>
            </a:r>
            <a:r>
              <a:rPr lang="en-US" sz="1800">
                <a:solidFill>
                  <a:srgbClr val="000000"/>
                </a:solidFill>
                <a:latin typeface="Montserrat Bold"/>
              </a:rPr>
              <a:t> </a:t>
            </a:r>
            <a:r>
              <a:rPr lang="en-US" sz="1800">
                <a:solidFill>
                  <a:srgbClr val="000000"/>
                </a:solidFill>
                <a:latin typeface="Montserrat"/>
              </a:rPr>
              <a:t>khách hàng nhận container rỗng.</a:t>
            </a:r>
          </a:p>
          <a:p>
            <a:pPr algn="just">
              <a:lnSpc>
                <a:spcPts val="2160"/>
              </a:lnSpc>
            </a:pPr>
            <a:r>
              <a:rPr lang="en-US" sz="1800">
                <a:solidFill>
                  <a:srgbClr val="000000"/>
                </a:solidFill>
                <a:latin typeface="Montserrat Bold"/>
              </a:rPr>
              <a:t>Bước 12: </a:t>
            </a:r>
            <a:r>
              <a:rPr lang="en-US" sz="1800">
                <a:solidFill>
                  <a:srgbClr val="000000"/>
                </a:solidFill>
                <a:latin typeface="Montserrat"/>
              </a:rPr>
              <a:t>Xe khách hàng di chuyển đến vị trí kiểm tra container.</a:t>
            </a:r>
          </a:p>
          <a:p>
            <a:pPr algn="just">
              <a:lnSpc>
                <a:spcPts val="2160"/>
              </a:lnSpc>
            </a:pPr>
            <a:r>
              <a:rPr lang="en-US" sz="1800">
                <a:solidFill>
                  <a:srgbClr val="000000"/>
                </a:solidFill>
                <a:latin typeface="Montserrat Bold"/>
              </a:rPr>
              <a:t>Bước 13: </a:t>
            </a:r>
            <a:r>
              <a:rPr lang="en-US" sz="1800">
                <a:solidFill>
                  <a:srgbClr val="000000"/>
                </a:solidFill>
                <a:latin typeface="Montserrat"/>
              </a:rPr>
              <a:t>Phần mềm container checker sẽ tiến hành quét kiểm tra 5 bề mặt container.</a:t>
            </a:r>
          </a:p>
          <a:p>
            <a:pPr algn="just">
              <a:lnSpc>
                <a:spcPts val="2160"/>
              </a:lnSpc>
            </a:pPr>
            <a:r>
              <a:rPr lang="en-US" sz="1800">
                <a:solidFill>
                  <a:srgbClr val="000000"/>
                </a:solidFill>
                <a:latin typeface="Montserrat Bold"/>
              </a:rPr>
              <a:t>Bước 14: </a:t>
            </a:r>
            <a:r>
              <a:rPr lang="en-US" sz="1800">
                <a:solidFill>
                  <a:srgbClr val="000000"/>
                </a:solidFill>
                <a:latin typeface="Montserrat"/>
              </a:rPr>
              <a:t>Trường hợp container không bị hư hỏng thì xe khách hàng được di chuyển ra cổng. Trường hợp container bị hư hỏng thì quay lại Bước 11.</a:t>
            </a:r>
          </a:p>
          <a:p>
            <a:pPr algn="just">
              <a:lnSpc>
                <a:spcPts val="2160"/>
              </a:lnSpc>
            </a:pPr>
            <a:r>
              <a:rPr lang="en-US" sz="1800">
                <a:solidFill>
                  <a:srgbClr val="000000"/>
                </a:solidFill>
                <a:latin typeface="Montserrat Bold"/>
              </a:rPr>
              <a:t>Bước 15: </a:t>
            </a:r>
            <a:r>
              <a:rPr lang="en-US" sz="1800">
                <a:solidFill>
                  <a:srgbClr val="000000"/>
                </a:solidFill>
                <a:latin typeface="Montserrat"/>
              </a:rPr>
              <a:t>Xe khách hàng di chuyển ra cổng Cảng.</a:t>
            </a:r>
          </a:p>
          <a:p>
            <a:pPr algn="just">
              <a:lnSpc>
                <a:spcPts val="2160"/>
              </a:lnSpc>
            </a:pPr>
            <a:r>
              <a:rPr lang="en-US" sz="1800">
                <a:solidFill>
                  <a:srgbClr val="000000"/>
                </a:solidFill>
                <a:latin typeface="Montserrat Bold"/>
              </a:rPr>
              <a:t>Bước 16: </a:t>
            </a:r>
            <a:r>
              <a:rPr lang="en-US" sz="1800">
                <a:solidFill>
                  <a:srgbClr val="000000"/>
                </a:solidFill>
                <a:latin typeface="Montserrat"/>
              </a:rPr>
              <a:t>Hệ thống cổng tự động Smartgate nhận diện xe so với hình ảnh đầu vào, đối chiếu thông tin 5 bề mặt container. Nếu khớp thông với tin hệ thống thì thanh chắn barie được tự động mở lên. Nếu không khớp thông tin thì quay lại Bước 11.</a:t>
            </a:r>
          </a:p>
          <a:p>
            <a:pPr algn="just">
              <a:lnSpc>
                <a:spcPts val="2160"/>
              </a:lnSpc>
            </a:pPr>
            <a:r>
              <a:rPr lang="en-US" sz="1800">
                <a:solidFill>
                  <a:srgbClr val="000000"/>
                </a:solidFill>
                <a:latin typeface="Montserrat Bold"/>
              </a:rPr>
              <a:t>Bước 17: </a:t>
            </a:r>
            <a:r>
              <a:rPr lang="en-US" sz="1800">
                <a:solidFill>
                  <a:srgbClr val="000000"/>
                </a:solidFill>
                <a:latin typeface="Montserrat"/>
              </a:rPr>
              <a:t>Xe khách hàng ra về.</a:t>
            </a:r>
          </a:p>
          <a:p>
            <a:pPr algn="just">
              <a:lnSpc>
                <a:spcPts val="2160"/>
              </a:lnSpc>
            </a:pPr>
            <a:endParaRPr lang="en-US" sz="1800">
              <a:solidFill>
                <a:srgbClr val="000000"/>
              </a:solidFill>
              <a:latin typeface="Montserrat"/>
            </a:endParaRP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57098CE7-73A2-45DD-B10D-9CB4CD02C37B}"/>
              </a:ext>
            </a:extLst>
          </p:cNvPr>
          <p:cNvSpPr/>
          <p:nvPr/>
        </p:nvSpPr>
        <p:spPr>
          <a:xfrm>
            <a:off x="8619964" y="101807"/>
            <a:ext cx="7681782"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8878406" y="293518"/>
            <a:ext cx="7005075" cy="948250"/>
          </a:xfrm>
          <a:prstGeom prst="rect">
            <a:avLst/>
          </a:prstGeom>
        </p:spPr>
        <p:txBody>
          <a:bodyPr wrap="square" lIns="0" tIns="0" rIns="0" bIns="0" rtlCol="0" anchor="t">
            <a:spAutoFit/>
          </a:bodyPr>
          <a:lstStyle/>
          <a:p>
            <a:pPr algn="ctr">
              <a:lnSpc>
                <a:spcPts val="3814"/>
              </a:lnSpc>
              <a:spcBef>
                <a:spcPct val="0"/>
              </a:spcBef>
            </a:pPr>
            <a:r>
              <a:rPr lang="en-US" sz="2724" dirty="0" err="1">
                <a:solidFill>
                  <a:srgbClr val="FFFFFF"/>
                </a:solidFill>
                <a:latin typeface="Montserrat Bold"/>
              </a:rPr>
              <a:t>Quy</a:t>
            </a:r>
            <a:r>
              <a:rPr lang="en-US" sz="2724" dirty="0">
                <a:solidFill>
                  <a:srgbClr val="FFFFFF"/>
                </a:solidFill>
                <a:latin typeface="Montserrat Bold"/>
              </a:rPr>
              <a:t> </a:t>
            </a:r>
            <a:r>
              <a:rPr lang="en-US" sz="2724" dirty="0" err="1">
                <a:solidFill>
                  <a:srgbClr val="FFFFFF"/>
                </a:solidFill>
                <a:latin typeface="Montserrat Bold"/>
              </a:rPr>
              <a:t>trình</a:t>
            </a:r>
            <a:r>
              <a:rPr lang="en-US" sz="2724" dirty="0">
                <a:solidFill>
                  <a:srgbClr val="FFFFFF"/>
                </a:solidFill>
                <a:latin typeface="Montserrat Bold"/>
              </a:rPr>
              <a:t> </a:t>
            </a:r>
            <a:r>
              <a:rPr lang="en-US" sz="2724" dirty="0" err="1">
                <a:solidFill>
                  <a:srgbClr val="FFFFFF"/>
                </a:solidFill>
                <a:latin typeface="Montserrat Bold"/>
              </a:rPr>
              <a:t>hoạt</a:t>
            </a:r>
            <a:r>
              <a:rPr lang="en-US" sz="2724" dirty="0">
                <a:solidFill>
                  <a:srgbClr val="FFFFFF"/>
                </a:solidFill>
                <a:latin typeface="Montserrat Bold"/>
              </a:rPr>
              <a:t> </a:t>
            </a:r>
            <a:r>
              <a:rPr lang="en-US" sz="2724" dirty="0" err="1">
                <a:solidFill>
                  <a:srgbClr val="FFFFFF"/>
                </a:solidFill>
                <a:latin typeface="Montserrat Bold"/>
              </a:rPr>
              <a:t>động</a:t>
            </a:r>
            <a:r>
              <a:rPr lang="en-US" sz="2724" dirty="0">
                <a:solidFill>
                  <a:srgbClr val="FFFFFF"/>
                </a:solidFill>
                <a:latin typeface="Montserrat Bold"/>
              </a:rPr>
              <a:t> </a:t>
            </a:r>
            <a:r>
              <a:rPr lang="en-US" sz="2724" dirty="0" err="1">
                <a:solidFill>
                  <a:srgbClr val="FFFFFF"/>
                </a:solidFill>
                <a:latin typeface="Montserrat Bold"/>
              </a:rPr>
              <a:t>ứng</a:t>
            </a:r>
            <a:r>
              <a:rPr lang="en-US" sz="2724" dirty="0">
                <a:solidFill>
                  <a:srgbClr val="FFFFFF"/>
                </a:solidFill>
                <a:latin typeface="Montserrat Bold"/>
              </a:rPr>
              <a:t> </a:t>
            </a:r>
            <a:r>
              <a:rPr lang="en-US" sz="2724" dirty="0" err="1">
                <a:solidFill>
                  <a:srgbClr val="FFFFFF"/>
                </a:solidFill>
                <a:latin typeface="Montserrat Bold"/>
              </a:rPr>
              <a:t>dụng</a:t>
            </a:r>
            <a:r>
              <a:rPr lang="en-US" sz="2724" dirty="0">
                <a:solidFill>
                  <a:srgbClr val="FFFFFF"/>
                </a:solidFill>
                <a:latin typeface="Montserrat Bold"/>
              </a:rPr>
              <a:t> CNTT </a:t>
            </a:r>
            <a:r>
              <a:rPr lang="en-US" sz="2724" dirty="0" err="1">
                <a:solidFill>
                  <a:srgbClr val="FFFFFF"/>
                </a:solidFill>
                <a:latin typeface="Montserrat Bold"/>
              </a:rPr>
              <a:t>tại</a:t>
            </a:r>
            <a:r>
              <a:rPr lang="en-US" sz="2724" dirty="0">
                <a:solidFill>
                  <a:srgbClr val="FFFFFF"/>
                </a:solidFill>
                <a:latin typeface="Montserrat Bold"/>
              </a:rPr>
              <a:t> </a:t>
            </a:r>
            <a:r>
              <a:rPr lang="en-US" sz="2724" dirty="0" err="1">
                <a:solidFill>
                  <a:srgbClr val="FFFFFF"/>
                </a:solidFill>
                <a:latin typeface="Montserrat Bold"/>
              </a:rPr>
              <a:t>Cảng</a:t>
            </a:r>
            <a:r>
              <a:rPr lang="en-US" sz="2724" dirty="0">
                <a:solidFill>
                  <a:srgbClr val="FFFFFF"/>
                </a:solidFill>
                <a:latin typeface="Montserrat Bold"/>
              </a:rPr>
              <a:t> </a:t>
            </a:r>
            <a:r>
              <a:rPr lang="en-US" sz="2724" dirty="0" err="1">
                <a:solidFill>
                  <a:srgbClr val="FFFFFF"/>
                </a:solidFill>
                <a:latin typeface="Montserrat Bold"/>
              </a:rPr>
              <a:t>Hải</a:t>
            </a:r>
            <a:r>
              <a:rPr lang="en-US" sz="2724" dirty="0">
                <a:solidFill>
                  <a:srgbClr val="FFFFFF"/>
                </a:solidFill>
                <a:latin typeface="Montserrat Bold"/>
              </a:rPr>
              <a:t> </a:t>
            </a:r>
            <a:r>
              <a:rPr lang="en-US" sz="2724" dirty="0" err="1">
                <a:solidFill>
                  <a:srgbClr val="FFFFFF"/>
                </a:solidFill>
                <a:latin typeface="Montserrat Bold"/>
              </a:rPr>
              <a:t>Phòng</a:t>
            </a:r>
            <a:endParaRPr lang="en-US" sz="2724" dirty="0">
              <a:solidFill>
                <a:srgbClr val="FFFFFF"/>
              </a:solidFill>
              <a:latin typeface="Montserrat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9050" y="-60902"/>
            <a:ext cx="6676474" cy="10503802"/>
          </a:xfrm>
          <a:custGeom>
            <a:avLst/>
            <a:gdLst/>
            <a:ahLst/>
            <a:cxnLst/>
            <a:rect l="l" t="t" r="r" b="b"/>
            <a:pathLst>
              <a:path w="6676474" h="10503802">
                <a:moveTo>
                  <a:pt x="0" y="0"/>
                </a:moveTo>
                <a:lnTo>
                  <a:pt x="6676474" y="0"/>
                </a:lnTo>
                <a:lnTo>
                  <a:pt x="6676474" y="10503802"/>
                </a:lnTo>
                <a:lnTo>
                  <a:pt x="0" y="10503802"/>
                </a:lnTo>
                <a:lnTo>
                  <a:pt x="0" y="0"/>
                </a:lnTo>
                <a:close/>
              </a:path>
            </a:pathLst>
          </a:custGeom>
          <a:blipFill>
            <a:blip r:embed="rId3"/>
            <a:stretch>
              <a:fillRect/>
            </a:stretch>
          </a:blipFill>
        </p:spPr>
      </p:sp>
      <p:sp>
        <p:nvSpPr>
          <p:cNvPr id="8" name="TextBox 8"/>
          <p:cNvSpPr txBox="1"/>
          <p:nvPr/>
        </p:nvSpPr>
        <p:spPr>
          <a:xfrm>
            <a:off x="9568072" y="1624574"/>
            <a:ext cx="7005075" cy="464188"/>
          </a:xfrm>
          <a:prstGeom prst="rect">
            <a:avLst/>
          </a:prstGeom>
        </p:spPr>
        <p:txBody>
          <a:bodyPr lIns="0" tIns="0" rIns="0" bIns="0" rtlCol="0" anchor="t">
            <a:spAutoFit/>
          </a:bodyPr>
          <a:lstStyle/>
          <a:p>
            <a:pPr>
              <a:lnSpc>
                <a:spcPts val="3814"/>
              </a:lnSpc>
              <a:spcBef>
                <a:spcPct val="0"/>
              </a:spcBef>
            </a:pPr>
            <a:r>
              <a:rPr lang="en-US" sz="2724">
                <a:solidFill>
                  <a:srgbClr val="293E6B"/>
                </a:solidFill>
                <a:latin typeface="Montserrat Bold"/>
              </a:rPr>
              <a:t>Quy trình giao container rỗng</a:t>
            </a:r>
          </a:p>
        </p:txBody>
      </p:sp>
      <p:sp>
        <p:nvSpPr>
          <p:cNvPr id="9" name="TextBox 9"/>
          <p:cNvSpPr txBox="1"/>
          <p:nvPr/>
        </p:nvSpPr>
        <p:spPr>
          <a:xfrm>
            <a:off x="7119113" y="2431662"/>
            <a:ext cx="10683484" cy="82677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Việc áp dụng công nghệ thông tin vào quy trình nhận container rỗng tại cảng Hải Phòng mang lại nhiều ưu điểm và lợi ích:</a:t>
            </a:r>
          </a:p>
          <a:p>
            <a:pPr algn="just">
              <a:lnSpc>
                <a:spcPts val="2160"/>
              </a:lnSpc>
            </a:pPr>
            <a:endParaRPr lang="en-US" sz="1800">
              <a:solidFill>
                <a:srgbClr val="000000"/>
              </a:solidFill>
              <a:latin typeface="Montserrat Bold"/>
            </a:endParaRPr>
          </a:p>
          <a:p>
            <a:pPr marL="388620" lvl="1" indent="-194310" algn="just">
              <a:lnSpc>
                <a:spcPts val="2160"/>
              </a:lnSpc>
              <a:buFont typeface="Arial"/>
              <a:buChar char="•"/>
            </a:pPr>
            <a:r>
              <a:rPr lang="en-US" sz="1800">
                <a:solidFill>
                  <a:srgbClr val="000000"/>
                </a:solidFill>
                <a:latin typeface="Montserrat Bold Italics"/>
              </a:rPr>
              <a:t>Tối ưu hóa quy trình và giảm thời gian xử lý</a:t>
            </a:r>
          </a:p>
          <a:p>
            <a:pPr algn="just">
              <a:lnSpc>
                <a:spcPts val="2160"/>
              </a:lnSpc>
            </a:pPr>
            <a:r>
              <a:rPr lang="en-US" sz="1800">
                <a:solidFill>
                  <a:srgbClr val="000000"/>
                </a:solidFill>
                <a:latin typeface="Montserrat"/>
              </a:rPr>
              <a:t>Tối ưu và tự động hóa nhiều bước trong quy trình,  giúp giảm thời gian xử lý và tiết kiệm thời gian cho cả khách hàng và cảng.</a:t>
            </a:r>
          </a:p>
          <a:p>
            <a:pPr marL="388620" lvl="1" indent="-194310" algn="just">
              <a:lnSpc>
                <a:spcPts val="2160"/>
              </a:lnSpc>
              <a:buFont typeface="Arial"/>
              <a:buChar char="•"/>
            </a:pPr>
            <a:r>
              <a:rPr lang="en-US" sz="1800">
                <a:solidFill>
                  <a:srgbClr val="000000"/>
                </a:solidFill>
                <a:latin typeface="Montserrat Bold Italics"/>
              </a:rPr>
              <a:t>Tăng tính chính xác và đáng tin cậy</a:t>
            </a:r>
          </a:p>
          <a:p>
            <a:pPr algn="just">
              <a:lnSpc>
                <a:spcPts val="2160"/>
              </a:lnSpc>
            </a:pPr>
            <a:r>
              <a:rPr lang="en-US" sz="1800">
                <a:solidFill>
                  <a:srgbClr val="000000"/>
                </a:solidFill>
                <a:latin typeface="Montserrat"/>
              </a:rPr>
              <a:t>Sử dụng các hệ thống tự động và công nghệ nhận dạng, giúp tăng tính chính xác trong quá trình xác định thông tin về xe, container và vị trí. Điều này giảm thiểu lỗi con người và tăng tính đáng tin cậy của quy trình.</a:t>
            </a:r>
          </a:p>
          <a:p>
            <a:pPr marL="388620" lvl="1" indent="-194310" algn="just">
              <a:lnSpc>
                <a:spcPts val="2160"/>
              </a:lnSpc>
              <a:buFont typeface="Arial"/>
              <a:buChar char="•"/>
            </a:pPr>
            <a:r>
              <a:rPr lang="en-US" sz="1800">
                <a:solidFill>
                  <a:srgbClr val="000000"/>
                </a:solidFill>
                <a:latin typeface="Montserrat Bold Italics"/>
              </a:rPr>
              <a:t>Tiết kiệm chi phí và tăng hiệu quả hoạt động</a:t>
            </a:r>
          </a:p>
          <a:p>
            <a:pPr algn="just">
              <a:lnSpc>
                <a:spcPts val="2160"/>
              </a:lnSpc>
            </a:pPr>
            <a:r>
              <a:rPr lang="en-US" sz="1800">
                <a:solidFill>
                  <a:srgbClr val="000000"/>
                </a:solidFill>
                <a:latin typeface="Montserrat"/>
              </a:rPr>
              <a:t>Tự động hóa quy trình giúp giảm thiểu sự tham gia của nhân lực, giảm chi phí vận hành và nâng cao hiệu quả hoạt động của cảng. </a:t>
            </a:r>
          </a:p>
          <a:p>
            <a:pPr marL="388620" lvl="1" indent="-194310" algn="just">
              <a:lnSpc>
                <a:spcPts val="2160"/>
              </a:lnSpc>
              <a:buFont typeface="Arial"/>
              <a:buChar char="•"/>
            </a:pPr>
            <a:r>
              <a:rPr lang="en-US" sz="1800">
                <a:solidFill>
                  <a:srgbClr val="000000"/>
                </a:solidFill>
                <a:latin typeface="Montserrat Bold Italics"/>
              </a:rPr>
              <a:t>Cải thiện khả năng quản lý và giám sát</a:t>
            </a:r>
          </a:p>
          <a:p>
            <a:pPr algn="just">
              <a:lnSpc>
                <a:spcPts val="2160"/>
              </a:lnSpc>
            </a:pPr>
            <a:r>
              <a:rPr lang="en-US" sz="1800">
                <a:solidFill>
                  <a:srgbClr val="000000"/>
                </a:solidFill>
                <a:latin typeface="Montserrat"/>
              </a:rPr>
              <a:t>Theo dõi và giám sát quy trình từ đầu đến cuối. Các thông tin về lệnh dịch vụ, số lượng container, vị trí, thời gian xử lý được ghi nhận và phân tích dễ dàng. </a:t>
            </a:r>
          </a:p>
          <a:p>
            <a:pPr marL="388620" lvl="1" indent="-194310" algn="just">
              <a:lnSpc>
                <a:spcPts val="2160"/>
              </a:lnSpc>
              <a:buFont typeface="Arial"/>
              <a:buChar char="•"/>
            </a:pPr>
            <a:r>
              <a:rPr lang="en-US" sz="1800">
                <a:solidFill>
                  <a:srgbClr val="000000"/>
                </a:solidFill>
                <a:latin typeface="Montserrat Bold Italics"/>
              </a:rPr>
              <a:t>Tiện lợi và linh hoạt cho khách hàng</a:t>
            </a:r>
          </a:p>
          <a:p>
            <a:pPr algn="just">
              <a:lnSpc>
                <a:spcPts val="2160"/>
              </a:lnSpc>
            </a:pPr>
            <a:r>
              <a:rPr lang="en-US" sz="1800">
                <a:solidFill>
                  <a:srgbClr val="000000"/>
                </a:solidFill>
                <a:latin typeface="Montserrat"/>
              </a:rPr>
              <a:t>Cung cấp môi trường trực tuyến, cho phép khách hàng thực hiện đăng ký thanh toán, theo dõi thông tin từ xa, không cần phải đến cảng một cách trực tiếp. </a:t>
            </a:r>
          </a:p>
          <a:p>
            <a:pPr marL="388620" lvl="1" indent="-194310" algn="just">
              <a:lnSpc>
                <a:spcPts val="2160"/>
              </a:lnSpc>
              <a:buFont typeface="Arial"/>
              <a:buChar char="•"/>
            </a:pPr>
            <a:r>
              <a:rPr lang="en-US" sz="1800">
                <a:solidFill>
                  <a:srgbClr val="000000"/>
                </a:solidFill>
                <a:latin typeface="Montserrat Bold Italics"/>
              </a:rPr>
              <a:t>Tăng cường tính bảo mật và chống gian lận</a:t>
            </a:r>
          </a:p>
          <a:p>
            <a:pPr algn="just">
              <a:lnSpc>
                <a:spcPts val="2160"/>
              </a:lnSpc>
            </a:pPr>
            <a:r>
              <a:rPr lang="en-US" sz="1800">
                <a:solidFill>
                  <a:srgbClr val="000000"/>
                </a:solidFill>
                <a:latin typeface="Montserrat"/>
              </a:rPr>
              <a:t>Tích hợp các biện pháp bảo mật và chống gian lận như xác thực người dùng, mã hóa dữ liệu và theo dõi giao dịch. Điều này giúp bảo vệ thông tin và đảm bảo tính trung thực của quy trình.</a:t>
            </a:r>
          </a:p>
          <a:p>
            <a:pPr algn="just">
              <a:lnSpc>
                <a:spcPts val="2160"/>
              </a:lnSpc>
            </a:pPr>
            <a:r>
              <a:rPr lang="en-US" sz="1800">
                <a:solidFill>
                  <a:srgbClr val="000000"/>
                </a:solidFill>
                <a:latin typeface="Montserrat Bold Italics"/>
              </a:rPr>
              <a:t>Việc áp dụng công nghệ thông tin vào quy trình nhận container rỗng mang lại nhiều lợi ích đáng kể, từ tối ưu hóa quy trình và giảm thời gian xử lý, tăng tính chính xác và đáng tin cậy cho đến tiết kiệm chi phí, cải thiện quản lý và giám sát, và tăng cường tính tiện lợi và bảo mật cho khách hàng.</a:t>
            </a:r>
          </a:p>
          <a:p>
            <a:pPr algn="just">
              <a:lnSpc>
                <a:spcPts val="2160"/>
              </a:lnSpc>
            </a:pPr>
            <a:endParaRPr lang="en-US" sz="1800">
              <a:solidFill>
                <a:srgbClr val="000000"/>
              </a:solidFill>
              <a:latin typeface="Montserrat Bold Italics"/>
            </a:endParaRPr>
          </a:p>
          <a:p>
            <a:pPr algn="just">
              <a:lnSpc>
                <a:spcPts val="2160"/>
              </a:lnSpc>
            </a:pPr>
            <a:endParaRPr lang="en-US" sz="1800">
              <a:solidFill>
                <a:srgbClr val="000000"/>
              </a:solidFill>
              <a:latin typeface="Montserrat Bold Italics"/>
            </a:endParaRPr>
          </a:p>
          <a:p>
            <a:pPr algn="just">
              <a:lnSpc>
                <a:spcPts val="2160"/>
              </a:lnSpc>
            </a:pPr>
            <a:endParaRPr lang="en-US" sz="1800">
              <a:solidFill>
                <a:srgbClr val="000000"/>
              </a:solidFill>
              <a:latin typeface="Montserrat Bold Italics"/>
            </a:endParaRPr>
          </a:p>
          <a:p>
            <a:pPr algn="just">
              <a:lnSpc>
                <a:spcPts val="2160"/>
              </a:lnSpc>
            </a:pPr>
            <a:endParaRPr lang="en-US" sz="1800">
              <a:solidFill>
                <a:srgbClr val="000000"/>
              </a:solidFill>
              <a:latin typeface="Montserrat Bold Italics"/>
            </a:endParaRPr>
          </a:p>
        </p:txBody>
      </p:sp>
      <p:sp>
        <p:nvSpPr>
          <p:cNvPr id="10" name="Rectangle: Rounded Corners 9">
            <a:extLst>
              <a:ext uri="{FF2B5EF4-FFF2-40B4-BE49-F238E27FC236}">
                <a16:creationId xmlns:a16="http://schemas.microsoft.com/office/drawing/2014/main" id="{EF9B8D18-C5B1-433F-896A-472994300C88}"/>
              </a:ext>
            </a:extLst>
          </p:cNvPr>
          <p:cNvSpPr/>
          <p:nvPr/>
        </p:nvSpPr>
        <p:spPr>
          <a:xfrm>
            <a:off x="8540052" y="106272"/>
            <a:ext cx="7681782"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8878406" y="293518"/>
            <a:ext cx="7005075" cy="948250"/>
          </a:xfrm>
          <a:prstGeom prst="rect">
            <a:avLst/>
          </a:prstGeom>
        </p:spPr>
        <p:txBody>
          <a:bodyPr lIns="0" tIns="0" rIns="0" bIns="0" rtlCol="0" anchor="t">
            <a:spAutoFit/>
          </a:bodyPr>
          <a:lstStyle/>
          <a:p>
            <a:pPr algn="ctr">
              <a:lnSpc>
                <a:spcPts val="3814"/>
              </a:lnSpc>
              <a:spcBef>
                <a:spcPct val="0"/>
              </a:spcBef>
            </a:pPr>
            <a:r>
              <a:rPr lang="en-US" sz="2724" dirty="0" err="1">
                <a:solidFill>
                  <a:srgbClr val="FFFFFF"/>
                </a:solidFill>
                <a:latin typeface="Montserrat Bold"/>
              </a:rPr>
              <a:t>Quy</a:t>
            </a:r>
            <a:r>
              <a:rPr lang="en-US" sz="2724" dirty="0">
                <a:solidFill>
                  <a:srgbClr val="FFFFFF"/>
                </a:solidFill>
                <a:latin typeface="Montserrat Bold"/>
              </a:rPr>
              <a:t> </a:t>
            </a:r>
            <a:r>
              <a:rPr lang="en-US" sz="2724" dirty="0" err="1">
                <a:solidFill>
                  <a:srgbClr val="FFFFFF"/>
                </a:solidFill>
                <a:latin typeface="Montserrat Bold"/>
              </a:rPr>
              <a:t>trình</a:t>
            </a:r>
            <a:r>
              <a:rPr lang="en-US" sz="2724" dirty="0">
                <a:solidFill>
                  <a:srgbClr val="FFFFFF"/>
                </a:solidFill>
                <a:latin typeface="Montserrat Bold"/>
              </a:rPr>
              <a:t> </a:t>
            </a:r>
            <a:r>
              <a:rPr lang="en-US" sz="2724" dirty="0" err="1">
                <a:solidFill>
                  <a:srgbClr val="FFFFFF"/>
                </a:solidFill>
                <a:latin typeface="Montserrat Bold"/>
              </a:rPr>
              <a:t>hoạt</a:t>
            </a:r>
            <a:r>
              <a:rPr lang="en-US" sz="2724" dirty="0">
                <a:solidFill>
                  <a:srgbClr val="FFFFFF"/>
                </a:solidFill>
                <a:latin typeface="Montserrat Bold"/>
              </a:rPr>
              <a:t> </a:t>
            </a:r>
            <a:r>
              <a:rPr lang="en-US" sz="2724" dirty="0" err="1">
                <a:solidFill>
                  <a:srgbClr val="FFFFFF"/>
                </a:solidFill>
                <a:latin typeface="Montserrat Bold"/>
              </a:rPr>
              <a:t>động</a:t>
            </a:r>
            <a:r>
              <a:rPr lang="en-US" sz="2724" dirty="0">
                <a:solidFill>
                  <a:srgbClr val="FFFFFF"/>
                </a:solidFill>
                <a:latin typeface="Montserrat Bold"/>
              </a:rPr>
              <a:t> </a:t>
            </a:r>
            <a:r>
              <a:rPr lang="en-US" sz="2724" dirty="0" err="1">
                <a:solidFill>
                  <a:srgbClr val="FFFFFF"/>
                </a:solidFill>
                <a:latin typeface="Montserrat Bold"/>
              </a:rPr>
              <a:t>ứng</a:t>
            </a:r>
            <a:r>
              <a:rPr lang="en-US" sz="2724" dirty="0">
                <a:solidFill>
                  <a:srgbClr val="FFFFFF"/>
                </a:solidFill>
                <a:latin typeface="Montserrat Bold"/>
              </a:rPr>
              <a:t> </a:t>
            </a:r>
            <a:r>
              <a:rPr lang="en-US" sz="2724" dirty="0" err="1">
                <a:solidFill>
                  <a:srgbClr val="FFFFFF"/>
                </a:solidFill>
                <a:latin typeface="Montserrat Bold"/>
              </a:rPr>
              <a:t>dụng</a:t>
            </a:r>
            <a:r>
              <a:rPr lang="en-US" sz="2724" dirty="0">
                <a:solidFill>
                  <a:srgbClr val="FFFFFF"/>
                </a:solidFill>
                <a:latin typeface="Montserrat Bold"/>
              </a:rPr>
              <a:t> CNTT </a:t>
            </a:r>
            <a:r>
              <a:rPr lang="en-US" sz="2724" dirty="0" err="1">
                <a:solidFill>
                  <a:srgbClr val="FFFFFF"/>
                </a:solidFill>
                <a:latin typeface="Montserrat Bold"/>
              </a:rPr>
              <a:t>tại</a:t>
            </a:r>
            <a:r>
              <a:rPr lang="en-US" sz="2724" dirty="0">
                <a:solidFill>
                  <a:srgbClr val="FFFFFF"/>
                </a:solidFill>
                <a:latin typeface="Montserrat Bold"/>
              </a:rPr>
              <a:t> </a:t>
            </a:r>
            <a:r>
              <a:rPr lang="en-US" sz="2724" dirty="0" err="1">
                <a:solidFill>
                  <a:srgbClr val="FFFFFF"/>
                </a:solidFill>
                <a:latin typeface="Montserrat Bold"/>
              </a:rPr>
              <a:t>Cảng</a:t>
            </a:r>
            <a:r>
              <a:rPr lang="en-US" sz="2724" dirty="0">
                <a:solidFill>
                  <a:srgbClr val="FFFFFF"/>
                </a:solidFill>
                <a:latin typeface="Montserrat Bold"/>
              </a:rPr>
              <a:t> </a:t>
            </a:r>
            <a:r>
              <a:rPr lang="en-US" sz="2724" dirty="0" err="1">
                <a:solidFill>
                  <a:srgbClr val="FFFFFF"/>
                </a:solidFill>
                <a:latin typeface="Montserrat Bold"/>
              </a:rPr>
              <a:t>Hải</a:t>
            </a:r>
            <a:r>
              <a:rPr lang="en-US" sz="2724" dirty="0">
                <a:solidFill>
                  <a:srgbClr val="FFFFFF"/>
                </a:solidFill>
                <a:latin typeface="Montserrat Bold"/>
              </a:rPr>
              <a:t> </a:t>
            </a:r>
            <a:r>
              <a:rPr lang="en-US" sz="2724" dirty="0" err="1">
                <a:solidFill>
                  <a:srgbClr val="FFFFFF"/>
                </a:solidFill>
                <a:latin typeface="Montserrat Bold"/>
              </a:rPr>
              <a:t>Phòng</a:t>
            </a:r>
            <a:endParaRPr lang="en-US" sz="2724" dirty="0">
              <a:solidFill>
                <a:srgbClr val="FFFFFF"/>
              </a:solidFill>
              <a:latin typeface="Montserrat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6" name="Freeform 6"/>
          <p:cNvSpPr/>
          <p:nvPr/>
        </p:nvSpPr>
        <p:spPr>
          <a:xfrm>
            <a:off x="-838470" y="-495300"/>
            <a:ext cx="12479819" cy="10782300"/>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txBody>
          <a:bodyPr/>
          <a:lstStyle/>
          <a:p>
            <a:endParaRPr lang="ja-JP" altLang="en-US" dirty="0"/>
          </a:p>
        </p:txBody>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2663976"/>
            <a:ext cx="5976531" cy="61341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Đối tượng:</a:t>
            </a:r>
            <a:r>
              <a:rPr lang="en-US" sz="1800">
                <a:solidFill>
                  <a:srgbClr val="000000"/>
                </a:solidFill>
                <a:latin typeface="Montserrat"/>
              </a:rPr>
              <a:t> Chủ hàng hoặc người được ủy quyền được hãng tàu cấp lệnh giao hàng điện tử (eDO/eBooking) hoặc chứng từ giấy DO/Booking để giao nhận container, lái xe, Nhân viên thủ tục-tính cước, Nhân viên giám sát, quản lý kho bãi</a:t>
            </a:r>
          </a:p>
          <a:p>
            <a:pPr algn="just">
              <a:lnSpc>
                <a:spcPts val="2160"/>
              </a:lnSpc>
            </a:pPr>
            <a:r>
              <a:rPr lang="en-US" sz="1800">
                <a:solidFill>
                  <a:srgbClr val="000000"/>
                </a:solidFill>
                <a:latin typeface="Montserrat Bold"/>
              </a:rPr>
              <a:t>Thành phần: </a:t>
            </a:r>
          </a:p>
          <a:p>
            <a:pPr marL="388620" lvl="1" indent="-194310" algn="just">
              <a:lnSpc>
                <a:spcPts val="2160"/>
              </a:lnSpc>
              <a:buFont typeface="Arial"/>
              <a:buChar char="•"/>
            </a:pPr>
            <a:r>
              <a:rPr lang="en-US" sz="1800">
                <a:solidFill>
                  <a:srgbClr val="000000"/>
                </a:solidFill>
                <a:latin typeface="Montserrat"/>
              </a:rPr>
              <a:t>Phần cứng: Hệ thống máy chủ, máy tính, camera giám sát, bảng điện tử, máy in, hệ thống lưu trữ</a:t>
            </a:r>
          </a:p>
          <a:p>
            <a:pPr marL="388620" lvl="1" indent="-194310" algn="just">
              <a:lnSpc>
                <a:spcPts val="2160"/>
              </a:lnSpc>
              <a:buFont typeface="Arial"/>
              <a:buChar char="•"/>
            </a:pPr>
            <a:r>
              <a:rPr lang="en-US" sz="1800">
                <a:solidFill>
                  <a:srgbClr val="000000"/>
                </a:solidFill>
                <a:latin typeface="Montserrat"/>
              </a:rPr>
              <a:t>Phần mềm: hệ điều hành Windows Server 2016 Standard, phần mềm ứng ụng ePort, phần mềm ứng dụng Container Driver, phần mềm ứng dụng Container Checker, phần mềm ứng dụng Smart Gate, phần mềm quản lý khai thác container (TOS) , hệ thống thông tin quản lý (MIS), phần mềm xuất hóa đơn điện tử VNPT, phần mềm giám sát và trao đổi dữ liệu hải quan PL-CEM.</a:t>
            </a:r>
          </a:p>
          <a:p>
            <a:pPr marL="388620" lvl="1" indent="-194310" algn="just">
              <a:lnSpc>
                <a:spcPts val="2160"/>
              </a:lnSpc>
              <a:buFont typeface="Arial"/>
              <a:buChar char="•"/>
            </a:pPr>
            <a:r>
              <a:rPr lang="en-US" sz="1800">
                <a:solidFill>
                  <a:srgbClr val="000000"/>
                </a:solidFill>
                <a:latin typeface="Montserrat"/>
              </a:rPr>
              <a:t>Tài nguyên mạng: hệ thống mạng giúp kết nối các máy tính trong cảng, thiết bị di động với nhau để truyền dữ liệu và lưu lên cơ sở dữ liệu, mạng Internet, Wifi,…</a:t>
            </a: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53DB9713-F24C-4729-B1DC-A018310A906C}"/>
              </a:ext>
            </a:extLst>
          </p:cNvPr>
          <p:cNvSpPr/>
          <p:nvPr/>
        </p:nvSpPr>
        <p:spPr>
          <a:xfrm>
            <a:off x="11879030" y="309630"/>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6" name="Freeform 6"/>
          <p:cNvSpPr/>
          <p:nvPr/>
        </p:nvSpPr>
        <p:spPr>
          <a:xfrm>
            <a:off x="-838470" y="-546665"/>
            <a:ext cx="12479819" cy="10833665"/>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2663976"/>
            <a:ext cx="5976531" cy="72009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*Chú thích:</a:t>
            </a:r>
          </a:p>
          <a:p>
            <a:pPr marL="388620" lvl="1" indent="-194310" algn="just">
              <a:lnSpc>
                <a:spcPts val="2160"/>
              </a:lnSpc>
              <a:buFont typeface="Arial"/>
              <a:buChar char="•"/>
            </a:pPr>
            <a:r>
              <a:rPr lang="en-US" sz="1800">
                <a:solidFill>
                  <a:srgbClr val="000000"/>
                </a:solidFill>
                <a:latin typeface="Montserrat"/>
              </a:rPr>
              <a:t>(1-2): Bắt đầu quy trình, chủ hàng đăng nhập hệ thống ePort để đăng kí lệnh giao nhận điện tử. Sau khi khai báo thông tin số eDO/DO, số B/L, tên tàu, số chuyến tàu), container, dịch vụ đính kèm</a:t>
            </a:r>
          </a:p>
          <a:p>
            <a:pPr marL="388620" lvl="1" indent="-194310" algn="just">
              <a:lnSpc>
                <a:spcPts val="2160"/>
              </a:lnSpc>
              <a:buFont typeface="Arial"/>
              <a:buChar char="•"/>
            </a:pPr>
            <a:r>
              <a:rPr lang="en-US" sz="1800">
                <a:solidFill>
                  <a:srgbClr val="000000"/>
                </a:solidFill>
                <a:latin typeface="Montserrat"/>
              </a:rPr>
              <a:t>(3-5) Thông tin chủ hàng, vận đơn, dịch vụ đính kèm sẽ được Quản lý Lệnh giao nhận container (ePort) lưu vào cơ sở dữ liệu của cảng. Bên cạnh đó chủ hàng có thể kiểm tra tình trạng thông quan của container nhờ có sự kết nối dữ liệu với hệ thống VASSCM của cơ quan hải quan thông qua phần mềm giám sát và trao đổi dữ liệu hải quan PL-CEM. Thông tin tình trạng thông quan của container cũng được Quản lý Lệnh giao nhận container (ePort) lưu vào cơ sở dữ liệu của cảng. Sau khi khai báo thông tin giao nhận, chủ hàng có thể biết được tiền cước nhờ tính năng tự động tính cước, phí của ePort. Sau khi xem cước phí và thông tin xuất hóa đơn, chủ hàng có thể thanh toán trực tuyến ngay thông qua cổng thanh toán NAPAS được kết hợp trong ePort. Nếu thanh toán thành công thì Quản lý thông tin thanh toán sẽ xuất hóa đơn điện tử cho chủ hàng. Nếu chưa thể thanh toán trực tuyến ngay thì chủ hàng cũng có thể thanh toán sau bằng cách chọn thanh toán tại quầy.</a:t>
            </a:r>
          </a:p>
        </p:txBody>
      </p:sp>
      <p:sp>
        <p:nvSpPr>
          <p:cNvPr id="10" name="Rectangle: Rounded Corners 9">
            <a:extLst>
              <a:ext uri="{FF2B5EF4-FFF2-40B4-BE49-F238E27FC236}">
                <a16:creationId xmlns:a16="http://schemas.microsoft.com/office/drawing/2014/main" id="{E8C9475A-97E6-4A52-A532-991CF84A9B20}"/>
              </a:ext>
            </a:extLst>
          </p:cNvPr>
          <p:cNvSpPr/>
          <p:nvPr/>
        </p:nvSpPr>
        <p:spPr>
          <a:xfrm>
            <a:off x="11976409" y="309630"/>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6" name="Freeform 6"/>
          <p:cNvSpPr/>
          <p:nvPr/>
        </p:nvSpPr>
        <p:spPr>
          <a:xfrm>
            <a:off x="-838470" y="-546665"/>
            <a:ext cx="12479819" cy="10833665"/>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2663976"/>
            <a:ext cx="5976531" cy="72009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*Chú thích:</a:t>
            </a:r>
          </a:p>
          <a:p>
            <a:pPr marL="388620" lvl="1" indent="-194310" algn="just">
              <a:lnSpc>
                <a:spcPts val="2160"/>
              </a:lnSpc>
              <a:buFont typeface="Arial"/>
              <a:buChar char="•"/>
            </a:pPr>
            <a:r>
              <a:rPr lang="en-US" sz="1800">
                <a:solidFill>
                  <a:srgbClr val="000000"/>
                </a:solidFill>
                <a:latin typeface="Montserrat"/>
              </a:rPr>
              <a:t>(6) Quản lý Lệnh giao nhận container (ePort) sẽ cấp lệnh giao hàng điện tử và hóa đơn cho chủ hàng.</a:t>
            </a:r>
          </a:p>
          <a:p>
            <a:pPr marL="388620" lvl="1" indent="-194310" algn="just">
              <a:lnSpc>
                <a:spcPts val="2160"/>
              </a:lnSpc>
              <a:buFont typeface="Arial"/>
              <a:buChar char="•"/>
            </a:pPr>
            <a:r>
              <a:rPr lang="en-US" sz="1800">
                <a:solidFill>
                  <a:srgbClr val="000000"/>
                </a:solidFill>
                <a:latin typeface="Montserrat"/>
              </a:rPr>
              <a:t>(7-8) Chủ hàng hoặc người được ủy quyền nộp hồ sơ gốc và tờ khai hải quan tại quầy thủ tục - tính cước của cảng để để xác minh, xét duyệt.</a:t>
            </a:r>
          </a:p>
          <a:p>
            <a:pPr marL="388620" lvl="1" indent="-194310" algn="just">
              <a:lnSpc>
                <a:spcPts val="2160"/>
              </a:lnSpc>
              <a:buFont typeface="Arial"/>
              <a:buChar char="•"/>
            </a:pPr>
            <a:r>
              <a:rPr lang="en-US" sz="1800">
                <a:solidFill>
                  <a:srgbClr val="000000"/>
                </a:solidFill>
                <a:latin typeface="Montserrat"/>
              </a:rPr>
              <a:t>(9-10) Nhân viên quầy thủ tục - tính cước sẽ xác minh lại thông tin đăng kí và thông tin thanh toán. </a:t>
            </a:r>
          </a:p>
          <a:p>
            <a:pPr marL="388620" lvl="1" indent="-194310" algn="just">
              <a:lnSpc>
                <a:spcPts val="2160"/>
              </a:lnSpc>
              <a:buFont typeface="Arial"/>
              <a:buChar char="•"/>
            </a:pPr>
            <a:r>
              <a:rPr lang="en-US" sz="1800">
                <a:solidFill>
                  <a:srgbClr val="000000"/>
                </a:solidFill>
                <a:latin typeface="Montserrat"/>
              </a:rPr>
              <a:t>(11a) Trường hợp đã đăng kí và thanh toán thành công </a:t>
            </a:r>
          </a:p>
          <a:p>
            <a:pPr marL="388620" lvl="1" indent="-194310" algn="just">
              <a:lnSpc>
                <a:spcPts val="2160"/>
              </a:lnSpc>
              <a:buFont typeface="Arial"/>
              <a:buChar char="•"/>
            </a:pPr>
            <a:r>
              <a:rPr lang="en-US" sz="1800">
                <a:solidFill>
                  <a:srgbClr val="000000"/>
                </a:solidFill>
                <a:latin typeface="Montserrat"/>
              </a:rPr>
              <a:t>(11b) Trường hợp đã đăng kí nhưng chưa thanh toán</a:t>
            </a:r>
          </a:p>
          <a:p>
            <a:pPr marL="388620" lvl="1" indent="-194310" algn="just">
              <a:lnSpc>
                <a:spcPts val="2160"/>
              </a:lnSpc>
              <a:buFont typeface="Arial"/>
              <a:buChar char="•"/>
            </a:pPr>
            <a:r>
              <a:rPr lang="en-US" sz="1800">
                <a:solidFill>
                  <a:srgbClr val="000000"/>
                </a:solidFill>
                <a:latin typeface="Montserrat"/>
              </a:rPr>
              <a:t>(12-15) Chủ hàng hoặc người được ủy quyền tiến hành thanh toán cước-phí tại quầy thủ tục. Nhân viên quầy thủ tục - tính cước thu phí và nhập thông tin thanh toán vào hệ thống ePort. Thông tin thanh toán này sẽ được Quản lý thông tin thanh toán (phần mềm xuất hóa đơn điện tử VNPT) lưu lại trong Cơ sở dữ liệu cảng và xuất hóa đơn điện tử. Đồng thời ePORT cũng xuất lệnh giao hàng điện tử cho chủ hàng.</a:t>
            </a:r>
          </a:p>
          <a:p>
            <a:pPr marL="388620" lvl="1" indent="-194310" algn="just">
              <a:lnSpc>
                <a:spcPts val="2160"/>
              </a:lnSpc>
              <a:buFont typeface="Arial"/>
              <a:buChar char="•"/>
            </a:pPr>
            <a:r>
              <a:rPr lang="en-US" sz="1800">
                <a:solidFill>
                  <a:srgbClr val="000000"/>
                </a:solidFill>
                <a:latin typeface="Montserrat"/>
              </a:rPr>
              <a:t>(16-17) Tài xế chọn lệnh đã được phân công và cho xe đến cổng kiểm chờ kiểm tra tự động</a:t>
            </a:r>
          </a:p>
          <a:p>
            <a:pPr algn="just">
              <a:lnSpc>
                <a:spcPts val="2160"/>
              </a:lnSpc>
            </a:pPr>
            <a:endParaRPr lang="en-US" sz="1800">
              <a:solidFill>
                <a:srgbClr val="000000"/>
              </a:solidFill>
              <a:latin typeface="Montserrat"/>
            </a:endParaRP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50CF690F-8407-4E37-A0EE-ABD067367B01}"/>
              </a:ext>
            </a:extLst>
          </p:cNvPr>
          <p:cNvSpPr/>
          <p:nvPr/>
        </p:nvSpPr>
        <p:spPr>
          <a:xfrm>
            <a:off x="11879029" y="309630"/>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6" name="Freeform 6"/>
          <p:cNvSpPr/>
          <p:nvPr/>
        </p:nvSpPr>
        <p:spPr>
          <a:xfrm>
            <a:off x="-838470" y="-546665"/>
            <a:ext cx="12479819" cy="10833665"/>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2663976"/>
            <a:ext cx="5976531" cy="69342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*Chú thích:</a:t>
            </a:r>
          </a:p>
          <a:p>
            <a:pPr marL="388620" lvl="1" indent="-194310" algn="just">
              <a:lnSpc>
                <a:spcPts val="2160"/>
              </a:lnSpc>
              <a:buFont typeface="Arial"/>
              <a:buChar char="•"/>
            </a:pPr>
            <a:r>
              <a:rPr lang="en-US" sz="1800">
                <a:solidFill>
                  <a:srgbClr val="000000"/>
                </a:solidFill>
                <a:latin typeface="Montserrat"/>
              </a:rPr>
              <a:t>(18-19) Hệ thống camera giám sát của Smart gate sẽ kiểm tra, nhận dạng mã container, nhận diện biển số xe đầu kéo, rơ moóc và chụp ảnh, lưu trữ hình ảnh các bề mặt vỏ container </a:t>
            </a:r>
          </a:p>
          <a:p>
            <a:pPr marL="388620" lvl="1" indent="-194310" algn="just">
              <a:lnSpc>
                <a:spcPts val="2160"/>
              </a:lnSpc>
              <a:buFont typeface="Arial"/>
              <a:buChar char="•"/>
            </a:pPr>
            <a:r>
              <a:rPr lang="en-US" sz="1800">
                <a:solidFill>
                  <a:srgbClr val="000000"/>
                </a:solidFill>
                <a:latin typeface="Montserrat"/>
              </a:rPr>
              <a:t>(20a) Trường hợp thông tin xe khớp với thông tin đã đăng kí</a:t>
            </a:r>
          </a:p>
          <a:p>
            <a:pPr marL="388620" lvl="1" indent="-194310" algn="just">
              <a:lnSpc>
                <a:spcPts val="2160"/>
              </a:lnSpc>
              <a:buFont typeface="Arial"/>
              <a:buChar char="•"/>
            </a:pPr>
            <a:r>
              <a:rPr lang="en-US" sz="1800">
                <a:solidFill>
                  <a:srgbClr val="000000"/>
                </a:solidFill>
                <a:latin typeface="Montserrat"/>
              </a:rPr>
              <a:t>(20b) Trường hợp thông tin xe không khớp với thông tin đã đăng kí</a:t>
            </a:r>
          </a:p>
          <a:p>
            <a:pPr marL="388620" lvl="1" indent="-194310" algn="just">
              <a:lnSpc>
                <a:spcPts val="2160"/>
              </a:lnSpc>
              <a:buFont typeface="Arial"/>
              <a:buChar char="•"/>
            </a:pPr>
            <a:r>
              <a:rPr lang="en-US" sz="1800">
                <a:solidFill>
                  <a:srgbClr val="000000"/>
                </a:solidFill>
                <a:latin typeface="Montserrat"/>
              </a:rPr>
              <a:t>(21-24) Thông tin xe được Quản lý xe ra vào cổng (Smart gate) lưu vào Cơ sở dữ liệu cảng và xuất Phiếu vị trí Container (Position) qua App Container Driver cho lái xe và đồng thời thông báo trên bảng điện tử tại cổng vị trí giao/nhận conatiner.</a:t>
            </a:r>
          </a:p>
          <a:p>
            <a:pPr marL="388620" lvl="1" indent="-194310" algn="just">
              <a:lnSpc>
                <a:spcPts val="2160"/>
              </a:lnSpc>
              <a:buFont typeface="Arial"/>
              <a:buChar char="•"/>
            </a:pPr>
            <a:r>
              <a:rPr lang="en-US" sz="1800">
                <a:solidFill>
                  <a:srgbClr val="000000"/>
                </a:solidFill>
                <a:latin typeface="Montserrat"/>
              </a:rPr>
              <a:t>(25-26) Tài xế cho xe di chuyển đến vị trí container đã được thông báo</a:t>
            </a:r>
          </a:p>
          <a:p>
            <a:pPr marL="388620" lvl="1" indent="-194310" algn="just">
              <a:lnSpc>
                <a:spcPts val="2160"/>
              </a:lnSpc>
              <a:buFont typeface="Arial"/>
              <a:buChar char="•"/>
            </a:pPr>
            <a:r>
              <a:rPr lang="en-US" sz="1800">
                <a:solidFill>
                  <a:srgbClr val="000000"/>
                </a:solidFill>
                <a:latin typeface="Montserrat"/>
              </a:rPr>
              <a:t>(27-30) Nhân viên kho bãi, giám sát chọn thông container tương ứng trên màn hình máy tính hiện trường theo lệnh giao hàng đã nhận được từ ePort để cẩu RTG thực hiện nâng hạ container lên xe. Thông tin container được nâng hạ sẽ được Quản lý container (TOS) lưu vào Cơ sở dữ liệu của cảng.</a:t>
            </a:r>
          </a:p>
          <a:p>
            <a:pPr algn="just">
              <a:lnSpc>
                <a:spcPts val="2160"/>
              </a:lnSpc>
            </a:pPr>
            <a:endParaRPr lang="en-US" sz="1800">
              <a:solidFill>
                <a:srgbClr val="000000"/>
              </a:solidFill>
              <a:latin typeface="Montserrat"/>
            </a:endParaRP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C38694C6-9ECE-4477-BDA9-8AD62359D70E}"/>
              </a:ext>
            </a:extLst>
          </p:cNvPr>
          <p:cNvSpPr/>
          <p:nvPr/>
        </p:nvSpPr>
        <p:spPr>
          <a:xfrm>
            <a:off x="11879029" y="309630"/>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6" name="Freeform 6"/>
          <p:cNvSpPr/>
          <p:nvPr/>
        </p:nvSpPr>
        <p:spPr>
          <a:xfrm>
            <a:off x="-838470" y="-546665"/>
            <a:ext cx="12479819" cy="10833665"/>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2663976"/>
            <a:ext cx="5976531" cy="77343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a:rPr>
              <a:t>*Chú thích:</a:t>
            </a:r>
          </a:p>
          <a:p>
            <a:pPr marL="388620" lvl="1" indent="-194310" algn="just">
              <a:lnSpc>
                <a:spcPts val="2160"/>
              </a:lnSpc>
              <a:buFont typeface="Arial"/>
              <a:buChar char="•"/>
            </a:pPr>
            <a:r>
              <a:rPr lang="en-US" sz="1800">
                <a:solidFill>
                  <a:srgbClr val="000000"/>
                </a:solidFill>
                <a:latin typeface="Montserrat"/>
              </a:rPr>
              <a:t>(31) Tài xế và nhân viên giám sát tiến hành xác nhận tình trạng container</a:t>
            </a:r>
          </a:p>
          <a:p>
            <a:pPr marL="388620" lvl="1" indent="-194310" algn="just">
              <a:lnSpc>
                <a:spcPts val="2160"/>
              </a:lnSpc>
              <a:buFont typeface="Arial"/>
              <a:buChar char="•"/>
            </a:pPr>
            <a:r>
              <a:rPr lang="en-US" sz="1800">
                <a:solidFill>
                  <a:srgbClr val="000000"/>
                </a:solidFill>
                <a:latin typeface="Montserrat"/>
              </a:rPr>
              <a:t>(32a) Trường hợp thông tin container đúng với thông tin trên eDO (DO)</a:t>
            </a:r>
          </a:p>
          <a:p>
            <a:pPr marL="388620" lvl="1" indent="-194310" algn="just">
              <a:lnSpc>
                <a:spcPts val="2160"/>
              </a:lnSpc>
              <a:buFont typeface="Arial"/>
              <a:buChar char="•"/>
            </a:pPr>
            <a:r>
              <a:rPr lang="en-US" sz="1800">
                <a:solidFill>
                  <a:srgbClr val="000000"/>
                </a:solidFill>
                <a:latin typeface="Montserrat"/>
              </a:rPr>
              <a:t>(32b) Trường hợp thông tin container chưa đúng với thông tin trên eDO (DO)</a:t>
            </a:r>
          </a:p>
          <a:p>
            <a:pPr marL="388620" lvl="1" indent="-194310" algn="just">
              <a:lnSpc>
                <a:spcPts val="2160"/>
              </a:lnSpc>
              <a:buFont typeface="Arial"/>
              <a:buChar char="•"/>
            </a:pPr>
            <a:r>
              <a:rPr lang="en-US" sz="1800">
                <a:solidFill>
                  <a:srgbClr val="000000"/>
                </a:solidFill>
                <a:latin typeface="Montserrat"/>
              </a:rPr>
              <a:t>(33-34) Tài xế cho xe ra cổng. Hệ thống camera giám sát tự động quét số xe vận chuyển, số rơ móc, số con, kiểm tra đối chiếu dữ liệu số xe vận chuyển với chiều cổng vào</a:t>
            </a:r>
          </a:p>
          <a:p>
            <a:pPr marL="388620" lvl="1" indent="-194310" algn="just">
              <a:lnSpc>
                <a:spcPts val="2160"/>
              </a:lnSpc>
              <a:buFont typeface="Arial"/>
              <a:buChar char="•"/>
            </a:pPr>
            <a:r>
              <a:rPr lang="en-US" sz="1800">
                <a:solidFill>
                  <a:srgbClr val="000000"/>
                </a:solidFill>
                <a:latin typeface="Montserrat"/>
              </a:rPr>
              <a:t>(35a) Trường hợp thông tin xe và container khớp với thông tin dữ liệu đăng kí chiều vào và hệ thống ePort</a:t>
            </a:r>
          </a:p>
          <a:p>
            <a:pPr marL="388620" lvl="1" indent="-194310" algn="just">
              <a:lnSpc>
                <a:spcPts val="2160"/>
              </a:lnSpc>
              <a:buFont typeface="Arial"/>
              <a:buChar char="•"/>
            </a:pPr>
            <a:r>
              <a:rPr lang="en-US" sz="1800">
                <a:solidFill>
                  <a:srgbClr val="000000"/>
                </a:solidFill>
                <a:latin typeface="Montserrat"/>
              </a:rPr>
              <a:t>(35b) Trường hợp thông tin xe và container không khớp với thông tin dữ liệu đăng kí chiều vào và hệ thống ePort thì xe phải quay lại bãi container theo đúng vị trí container đã được thông báo.</a:t>
            </a:r>
          </a:p>
          <a:p>
            <a:pPr marL="388620" lvl="1" indent="-194310" algn="just">
              <a:lnSpc>
                <a:spcPts val="2160"/>
              </a:lnSpc>
              <a:buFont typeface="Arial"/>
              <a:buChar char="•"/>
            </a:pPr>
            <a:r>
              <a:rPr lang="en-US" sz="1800">
                <a:solidFill>
                  <a:srgbClr val="000000"/>
                </a:solidFill>
                <a:latin typeface="Montserrat"/>
              </a:rPr>
              <a:t>(36-38) Thông tin xe sẽ được Quản lý xe ra vào cổng (Smart gate) lưu vào Cơ sở dữ liệu cảng và xuất ra Phiếu giao nhận điện tử eEIR gửi cho lái xe qua App (Container Driver) cho lái xe để hoàn thành tác nghiệp giao nhận container tự động.</a:t>
            </a:r>
          </a:p>
          <a:p>
            <a:pPr marL="388620" lvl="1" indent="-194310" algn="just">
              <a:lnSpc>
                <a:spcPts val="2160"/>
              </a:lnSpc>
              <a:buFont typeface="Arial"/>
              <a:buChar char="•"/>
            </a:pPr>
            <a:r>
              <a:rPr lang="en-US" sz="1800">
                <a:solidFill>
                  <a:srgbClr val="000000"/>
                </a:solidFill>
                <a:latin typeface="Montserrat"/>
              </a:rPr>
              <a:t>(39) Xe ra khỏi cổng, chở hàng về - Kết thúc quy trình</a:t>
            </a:r>
          </a:p>
          <a:p>
            <a:pPr algn="just">
              <a:lnSpc>
                <a:spcPts val="2160"/>
              </a:lnSpc>
            </a:pPr>
            <a:endParaRPr lang="en-US" sz="1800">
              <a:solidFill>
                <a:srgbClr val="000000"/>
              </a:solidFill>
              <a:latin typeface="Montserrat"/>
            </a:endParaRPr>
          </a:p>
          <a:p>
            <a:pPr algn="just">
              <a:lnSpc>
                <a:spcPts val="2160"/>
              </a:lnSpc>
            </a:pPr>
            <a:endParaRPr lang="en-US" sz="1800">
              <a:solidFill>
                <a:srgbClr val="000000"/>
              </a:solidFill>
              <a:latin typeface="Montserrat"/>
            </a:endParaRPr>
          </a:p>
          <a:p>
            <a:pPr algn="just">
              <a:lnSpc>
                <a:spcPts val="2160"/>
              </a:lnSpc>
            </a:pPr>
            <a:endParaRPr lang="en-US" sz="1800">
              <a:solidFill>
                <a:srgbClr val="000000"/>
              </a:solidFill>
              <a:latin typeface="Montserrat"/>
            </a:endParaRPr>
          </a:p>
        </p:txBody>
      </p:sp>
      <p:sp>
        <p:nvSpPr>
          <p:cNvPr id="10" name="Rectangle: Rounded Corners 9">
            <a:extLst>
              <a:ext uri="{FF2B5EF4-FFF2-40B4-BE49-F238E27FC236}">
                <a16:creationId xmlns:a16="http://schemas.microsoft.com/office/drawing/2014/main" id="{6864AA17-4289-4DCB-BB88-F0D76B5442BA}"/>
              </a:ext>
            </a:extLst>
          </p:cNvPr>
          <p:cNvSpPr/>
          <p:nvPr/>
        </p:nvSpPr>
        <p:spPr>
          <a:xfrm>
            <a:off x="11879029" y="309630"/>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87" r="-24487"/>
              </a:stretch>
            </a:blipFill>
          </p:spPr>
        </p:sp>
      </p:grpSp>
      <p:sp>
        <p:nvSpPr>
          <p:cNvPr id="8" name="TextBox 8"/>
          <p:cNvSpPr txBox="1"/>
          <p:nvPr/>
        </p:nvSpPr>
        <p:spPr>
          <a:xfrm>
            <a:off x="704215" y="3941480"/>
            <a:ext cx="8156488" cy="1631865"/>
          </a:xfrm>
          <a:prstGeom prst="rect">
            <a:avLst/>
          </a:prstGeom>
        </p:spPr>
        <p:txBody>
          <a:bodyPr lIns="0" tIns="0" rIns="0" bIns="0" rtlCol="0" anchor="t">
            <a:spAutoFit/>
          </a:bodyPr>
          <a:lstStyle/>
          <a:p>
            <a:pPr>
              <a:lnSpc>
                <a:spcPts val="13479"/>
              </a:lnSpc>
            </a:pPr>
            <a:r>
              <a:rPr lang="en-US" sz="9628">
                <a:solidFill>
                  <a:srgbClr val="293E6B"/>
                </a:solidFill>
                <a:latin typeface="Montserrat Bold"/>
              </a:rPr>
              <a:t>TỔNG QUAN</a:t>
            </a:r>
          </a:p>
        </p:txBody>
      </p:sp>
      <p:sp>
        <p:nvSpPr>
          <p:cNvPr id="9" name="Freeform 9"/>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8860703" y="6083947"/>
            <a:ext cx="3601244" cy="360124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3" name="Group 13"/>
          <p:cNvGrpSpPr>
            <a:grpSpLocks noChangeAspect="1"/>
          </p:cNvGrpSpPr>
          <p:nvPr/>
        </p:nvGrpSpPr>
        <p:grpSpPr>
          <a:xfrm>
            <a:off x="9185188" y="6408437"/>
            <a:ext cx="2952274" cy="2952262"/>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8437" r="-48437"/>
              </a:stretch>
            </a:blipFill>
          </p:spPr>
        </p:sp>
      </p:grpSp>
      <p:grpSp>
        <p:nvGrpSpPr>
          <p:cNvPr id="15" name="Group 15"/>
          <p:cNvGrpSpPr/>
          <p:nvPr/>
        </p:nvGrpSpPr>
        <p:grpSpPr>
          <a:xfrm>
            <a:off x="8587763" y="1324108"/>
            <a:ext cx="1398750" cy="139875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9848915" y="622495"/>
            <a:ext cx="812410" cy="812410"/>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txBody>
          <a:bodyPr/>
          <a:lstStyle/>
          <a:p>
            <a:endParaRPr lang="ja-JP" altLang="en-US"/>
          </a:p>
        </p:txBody>
      </p:sp>
      <p:sp>
        <p:nvSpPr>
          <p:cNvPr id="6" name="Freeform 6"/>
          <p:cNvSpPr/>
          <p:nvPr/>
        </p:nvSpPr>
        <p:spPr>
          <a:xfrm>
            <a:off x="-838470" y="-546665"/>
            <a:ext cx="12479819" cy="10833665"/>
          </a:xfrm>
          <a:custGeom>
            <a:avLst/>
            <a:gdLst/>
            <a:ahLst/>
            <a:cxnLst/>
            <a:rect l="l" t="t" r="r" b="b"/>
            <a:pathLst>
              <a:path w="12479819" h="10833665">
                <a:moveTo>
                  <a:pt x="0" y="0"/>
                </a:moveTo>
                <a:lnTo>
                  <a:pt x="12479819" y="0"/>
                </a:lnTo>
                <a:lnTo>
                  <a:pt x="12479819" y="10833665"/>
                </a:lnTo>
                <a:lnTo>
                  <a:pt x="0" y="10833665"/>
                </a:lnTo>
                <a:lnTo>
                  <a:pt x="0" y="0"/>
                </a:lnTo>
                <a:close/>
              </a:path>
            </a:pathLst>
          </a:custGeom>
          <a:blipFill>
            <a:blip r:embed="rId3"/>
            <a:stretch>
              <a:fillRect/>
            </a:stretch>
          </a:blipFill>
        </p:spPr>
      </p:sp>
      <p:sp>
        <p:nvSpPr>
          <p:cNvPr id="8" name="TextBox 8"/>
          <p:cNvSpPr txBox="1"/>
          <p:nvPr/>
        </p:nvSpPr>
        <p:spPr>
          <a:xfrm>
            <a:off x="11798599" y="1563518"/>
            <a:ext cx="6056961" cy="833758"/>
          </a:xfrm>
          <a:prstGeom prst="rect">
            <a:avLst/>
          </a:prstGeom>
        </p:spPr>
        <p:txBody>
          <a:bodyPr lIns="0" tIns="0" rIns="0" bIns="0" rtlCol="0" anchor="t">
            <a:spAutoFit/>
          </a:bodyPr>
          <a:lstStyle/>
          <a:p>
            <a:pPr algn="ctr">
              <a:lnSpc>
                <a:spcPts val="3394"/>
              </a:lnSpc>
              <a:spcBef>
                <a:spcPct val="0"/>
              </a:spcBef>
            </a:pPr>
            <a:r>
              <a:rPr lang="en-US" sz="2424">
                <a:solidFill>
                  <a:srgbClr val="293E6B"/>
                </a:solidFill>
                <a:latin typeface="Montserrat Bold"/>
              </a:rPr>
              <a:t>Quy trình nhận nguyên container hàng nhập (FCL)</a:t>
            </a:r>
          </a:p>
        </p:txBody>
      </p:sp>
      <p:sp>
        <p:nvSpPr>
          <p:cNvPr id="9" name="TextBox 9"/>
          <p:cNvSpPr txBox="1"/>
          <p:nvPr/>
        </p:nvSpPr>
        <p:spPr>
          <a:xfrm>
            <a:off x="11879029" y="3676650"/>
            <a:ext cx="5976531" cy="1866900"/>
          </a:xfrm>
          <a:prstGeom prst="rect">
            <a:avLst/>
          </a:prstGeom>
        </p:spPr>
        <p:txBody>
          <a:bodyPr lIns="0" tIns="0" rIns="0" bIns="0" rtlCol="0" anchor="t">
            <a:spAutoFit/>
          </a:bodyPr>
          <a:lstStyle/>
          <a:p>
            <a:pPr algn="just">
              <a:lnSpc>
                <a:spcPts val="2160"/>
              </a:lnSpc>
            </a:pPr>
            <a:r>
              <a:rPr lang="en-US" sz="1800">
                <a:solidFill>
                  <a:srgbClr val="000000"/>
                </a:solidFill>
                <a:latin typeface="Montserrat Bold Italics"/>
              </a:rPr>
              <a:t>Việc áp dụng công nghệ thông tin vào quy trình nhận hàng nguyên container tại cảng Hải Phòng mang lại nhiều lợi ích đáng kể. Điều này góp phần nâng cao hiệu quả hoạt động và cải thiện trải nghiệm dịch vụ trong ngành vận chuyển hàng hóa.</a:t>
            </a:r>
          </a:p>
          <a:p>
            <a:pPr algn="just">
              <a:lnSpc>
                <a:spcPts val="2160"/>
              </a:lnSpc>
            </a:pPr>
            <a:endParaRPr lang="en-US" sz="1800">
              <a:solidFill>
                <a:srgbClr val="000000"/>
              </a:solidFill>
              <a:latin typeface="Montserrat Bold Italics"/>
            </a:endParaRPr>
          </a:p>
        </p:txBody>
      </p:sp>
      <p:sp>
        <p:nvSpPr>
          <p:cNvPr id="10" name="Rectangle: Rounded Corners 9">
            <a:extLst>
              <a:ext uri="{FF2B5EF4-FFF2-40B4-BE49-F238E27FC236}">
                <a16:creationId xmlns:a16="http://schemas.microsoft.com/office/drawing/2014/main" id="{542F9B08-7AE2-4590-B5FF-65341158927A}"/>
              </a:ext>
            </a:extLst>
          </p:cNvPr>
          <p:cNvSpPr/>
          <p:nvPr/>
        </p:nvSpPr>
        <p:spPr>
          <a:xfrm>
            <a:off x="11879030" y="335616"/>
            <a:ext cx="5976530" cy="117643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TextBox 7"/>
          <p:cNvSpPr txBox="1"/>
          <p:nvPr/>
        </p:nvSpPr>
        <p:spPr>
          <a:xfrm>
            <a:off x="12182251" y="536284"/>
            <a:ext cx="5385066" cy="723122"/>
          </a:xfrm>
          <a:prstGeom prst="rect">
            <a:avLst/>
          </a:prstGeom>
        </p:spPr>
        <p:txBody>
          <a:bodyPr lIns="0" tIns="0" rIns="0" bIns="0" rtlCol="0" anchor="t">
            <a:spAutoFit/>
          </a:bodyPr>
          <a:lstStyle/>
          <a:p>
            <a:pPr algn="ctr">
              <a:lnSpc>
                <a:spcPts val="2932"/>
              </a:lnSpc>
              <a:spcBef>
                <a:spcPct val="0"/>
              </a:spcBef>
            </a:pPr>
            <a:r>
              <a:rPr lang="en-US" sz="2094" dirty="0" err="1">
                <a:solidFill>
                  <a:srgbClr val="FFFFFF"/>
                </a:solidFill>
                <a:latin typeface="Montserrat Bold"/>
              </a:rPr>
              <a:t>Quy</a:t>
            </a:r>
            <a:r>
              <a:rPr lang="en-US" sz="2094" dirty="0">
                <a:solidFill>
                  <a:srgbClr val="FFFFFF"/>
                </a:solidFill>
                <a:latin typeface="Montserrat Bold"/>
              </a:rPr>
              <a:t> </a:t>
            </a:r>
            <a:r>
              <a:rPr lang="en-US" sz="2094" dirty="0" err="1">
                <a:solidFill>
                  <a:srgbClr val="FFFFFF"/>
                </a:solidFill>
                <a:latin typeface="Montserrat Bold"/>
              </a:rPr>
              <a:t>trình</a:t>
            </a:r>
            <a:r>
              <a:rPr lang="en-US" sz="2094" dirty="0">
                <a:solidFill>
                  <a:srgbClr val="FFFFFF"/>
                </a:solidFill>
                <a:latin typeface="Montserrat Bold"/>
              </a:rPr>
              <a:t> </a:t>
            </a:r>
            <a:r>
              <a:rPr lang="en-US" sz="2094" dirty="0" err="1">
                <a:solidFill>
                  <a:srgbClr val="FFFFFF"/>
                </a:solidFill>
                <a:latin typeface="Montserrat Bold"/>
              </a:rPr>
              <a:t>hoạt</a:t>
            </a:r>
            <a:r>
              <a:rPr lang="en-US" sz="2094" dirty="0">
                <a:solidFill>
                  <a:srgbClr val="FFFFFF"/>
                </a:solidFill>
                <a:latin typeface="Montserrat Bold"/>
              </a:rPr>
              <a:t> </a:t>
            </a:r>
            <a:r>
              <a:rPr lang="en-US" sz="2094" dirty="0" err="1">
                <a:solidFill>
                  <a:srgbClr val="FFFFFF"/>
                </a:solidFill>
                <a:latin typeface="Montserrat Bold"/>
              </a:rPr>
              <a:t>động</a:t>
            </a:r>
            <a:r>
              <a:rPr lang="en-US" sz="2094" dirty="0">
                <a:solidFill>
                  <a:srgbClr val="FFFFFF"/>
                </a:solidFill>
                <a:latin typeface="Montserrat Bold"/>
              </a:rPr>
              <a:t> </a:t>
            </a:r>
            <a:r>
              <a:rPr lang="en-US" sz="2094" dirty="0" err="1">
                <a:solidFill>
                  <a:srgbClr val="FFFFFF"/>
                </a:solidFill>
                <a:latin typeface="Montserrat Bold"/>
              </a:rPr>
              <a:t>ứng</a:t>
            </a:r>
            <a:r>
              <a:rPr lang="en-US" sz="2094" dirty="0">
                <a:solidFill>
                  <a:srgbClr val="FFFFFF"/>
                </a:solidFill>
                <a:latin typeface="Montserrat Bold"/>
              </a:rPr>
              <a:t> </a:t>
            </a:r>
            <a:r>
              <a:rPr lang="en-US" sz="2094" dirty="0" err="1">
                <a:solidFill>
                  <a:srgbClr val="FFFFFF"/>
                </a:solidFill>
                <a:latin typeface="Montserrat Bold"/>
              </a:rPr>
              <a:t>dụng</a:t>
            </a:r>
            <a:r>
              <a:rPr lang="en-US" sz="2094" dirty="0">
                <a:solidFill>
                  <a:srgbClr val="FFFFFF"/>
                </a:solidFill>
                <a:latin typeface="Montserrat Bold"/>
              </a:rPr>
              <a:t> CNTT </a:t>
            </a:r>
            <a:r>
              <a:rPr lang="en-US" sz="2094" dirty="0" err="1">
                <a:solidFill>
                  <a:srgbClr val="FFFFFF"/>
                </a:solidFill>
                <a:latin typeface="Montserrat Bold"/>
              </a:rPr>
              <a:t>tại</a:t>
            </a:r>
            <a:r>
              <a:rPr lang="en-US" sz="2094" dirty="0">
                <a:solidFill>
                  <a:srgbClr val="FFFFFF"/>
                </a:solidFill>
                <a:latin typeface="Montserrat Bold"/>
              </a:rPr>
              <a:t> </a:t>
            </a:r>
            <a:r>
              <a:rPr lang="en-US" sz="2094" dirty="0" err="1">
                <a:solidFill>
                  <a:srgbClr val="FFFFFF"/>
                </a:solidFill>
                <a:latin typeface="Montserrat Bold"/>
              </a:rPr>
              <a:t>Cảng</a:t>
            </a:r>
            <a:r>
              <a:rPr lang="en-US" sz="2094" dirty="0">
                <a:solidFill>
                  <a:srgbClr val="FFFFFF"/>
                </a:solidFill>
                <a:latin typeface="Montserrat Bold"/>
              </a:rPr>
              <a:t> </a:t>
            </a:r>
            <a:r>
              <a:rPr lang="en-US" sz="2094" dirty="0" err="1">
                <a:solidFill>
                  <a:srgbClr val="FFFFFF"/>
                </a:solidFill>
                <a:latin typeface="Montserrat Bold"/>
              </a:rPr>
              <a:t>Hải</a:t>
            </a:r>
            <a:r>
              <a:rPr lang="en-US" sz="2094" dirty="0">
                <a:solidFill>
                  <a:srgbClr val="FFFFFF"/>
                </a:solidFill>
                <a:latin typeface="Montserrat Bold"/>
              </a:rPr>
              <a:t> </a:t>
            </a:r>
            <a:r>
              <a:rPr lang="en-US" sz="2094" dirty="0" err="1">
                <a:solidFill>
                  <a:srgbClr val="FFFFFF"/>
                </a:solidFill>
                <a:latin typeface="Montserrat Bold"/>
              </a:rPr>
              <a:t>Phòng</a:t>
            </a:r>
            <a:endParaRPr lang="en-US" sz="2094" dirty="0">
              <a:solidFill>
                <a:srgbClr val="FFFFFF"/>
              </a:solidFill>
              <a:latin typeface="Montserrat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87" r="-24487"/>
              </a:stretch>
            </a:blipFill>
          </p:spPr>
        </p:sp>
      </p:grpSp>
      <p:sp>
        <p:nvSpPr>
          <p:cNvPr id="8" name="Freeform 8"/>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860703" y="6083947"/>
            <a:ext cx="3601244" cy="360124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9185188" y="6408437"/>
            <a:ext cx="2952274" cy="295226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8437" r="-48437"/>
              </a:stretch>
            </a:blipFill>
          </p:spPr>
        </p:sp>
      </p:grpSp>
      <p:grpSp>
        <p:nvGrpSpPr>
          <p:cNvPr id="14" name="Group 14"/>
          <p:cNvGrpSpPr/>
          <p:nvPr/>
        </p:nvGrpSpPr>
        <p:grpSpPr>
          <a:xfrm>
            <a:off x="8587763" y="1324108"/>
            <a:ext cx="1398750" cy="13987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848915" y="622495"/>
            <a:ext cx="812410" cy="81241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725823" y="3598037"/>
            <a:ext cx="8134880" cy="2112814"/>
          </a:xfrm>
          <a:prstGeom prst="rect">
            <a:avLst/>
          </a:prstGeom>
        </p:spPr>
        <p:txBody>
          <a:bodyPr lIns="0" tIns="0" rIns="0" bIns="0" rtlCol="0" anchor="t">
            <a:spAutoFit/>
          </a:bodyPr>
          <a:lstStyle/>
          <a:p>
            <a:pPr>
              <a:lnSpc>
                <a:spcPts val="8495"/>
              </a:lnSpc>
            </a:pPr>
            <a:r>
              <a:rPr lang="en-US" sz="6068">
                <a:solidFill>
                  <a:srgbClr val="293E6B"/>
                </a:solidFill>
                <a:latin typeface="Montserrat Bold"/>
              </a:rPr>
              <a:t>CÁC ƯU NHƯỢC ĐIỂM VÀ GIẢI PHÁP</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629797" y="2157741"/>
            <a:ext cx="11245898" cy="6828620"/>
            <a:chOff x="0" y="-38100"/>
            <a:chExt cx="2961883" cy="1798484"/>
          </a:xfrm>
        </p:grpSpPr>
        <p:sp>
          <p:nvSpPr>
            <p:cNvPr id="28" name="Freeform 28"/>
            <p:cNvSpPr/>
            <p:nvPr/>
          </p:nvSpPr>
          <p:spPr>
            <a:xfrm>
              <a:off x="0" y="0"/>
              <a:ext cx="2961883" cy="1760384"/>
            </a:xfrm>
            <a:custGeom>
              <a:avLst/>
              <a:gdLst/>
              <a:ahLst/>
              <a:cxnLst/>
              <a:rect l="l" t="t" r="r" b="b"/>
              <a:pathLst>
                <a:path w="2961883" h="1760384">
                  <a:moveTo>
                    <a:pt x="35110" y="0"/>
                  </a:moveTo>
                  <a:lnTo>
                    <a:pt x="2926773" y="0"/>
                  </a:lnTo>
                  <a:cubicBezTo>
                    <a:pt x="2936085" y="0"/>
                    <a:pt x="2945015" y="3699"/>
                    <a:pt x="2951599" y="10283"/>
                  </a:cubicBezTo>
                  <a:cubicBezTo>
                    <a:pt x="2958184" y="16868"/>
                    <a:pt x="2961883" y="25798"/>
                    <a:pt x="2961883" y="35110"/>
                  </a:cubicBezTo>
                  <a:lnTo>
                    <a:pt x="2961883" y="1725275"/>
                  </a:lnTo>
                  <a:cubicBezTo>
                    <a:pt x="2961883" y="1734587"/>
                    <a:pt x="2958184" y="1743517"/>
                    <a:pt x="2951599" y="1750101"/>
                  </a:cubicBezTo>
                  <a:cubicBezTo>
                    <a:pt x="2945015" y="1756685"/>
                    <a:pt x="2936085" y="1760384"/>
                    <a:pt x="2926773" y="1760384"/>
                  </a:cubicBezTo>
                  <a:lnTo>
                    <a:pt x="35110" y="1760384"/>
                  </a:lnTo>
                  <a:cubicBezTo>
                    <a:pt x="25798" y="1760384"/>
                    <a:pt x="16868" y="1756685"/>
                    <a:pt x="10283" y="1750101"/>
                  </a:cubicBezTo>
                  <a:cubicBezTo>
                    <a:pt x="3699" y="1743517"/>
                    <a:pt x="0" y="1734587"/>
                    <a:pt x="0" y="1725275"/>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29" name="TextBox 29"/>
            <p:cNvSpPr txBox="1"/>
            <p:nvPr/>
          </p:nvSpPr>
          <p:spPr>
            <a:xfrm>
              <a:off x="0" y="-38100"/>
              <a:ext cx="2812051" cy="850900"/>
            </a:xfrm>
            <a:prstGeom prst="rect">
              <a:avLst/>
            </a:prstGeom>
          </p:spPr>
          <p:txBody>
            <a:bodyPr lIns="228600" tIns="228600" rIns="228600" bIns="228600" rtlCol="0" anchor="t"/>
            <a:lstStyle/>
            <a:p>
              <a:pPr algn="just">
                <a:lnSpc>
                  <a:spcPts val="3359"/>
                </a:lnSpc>
              </a:pPr>
              <a:r>
                <a:rPr lang="en-US" sz="2400" dirty="0" err="1">
                  <a:solidFill>
                    <a:srgbClr val="000000"/>
                  </a:solidFill>
                  <a:latin typeface="Montserrat Bold"/>
                </a:rPr>
                <a:t>Ưu</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Máy</a:t>
              </a:r>
              <a:r>
                <a:rPr lang="en-US" sz="2400" dirty="0">
                  <a:solidFill>
                    <a:srgbClr val="000000"/>
                  </a:solidFill>
                  <a:latin typeface="Montserrat"/>
                </a:rPr>
                <a:t> </a:t>
              </a:r>
              <a:r>
                <a:rPr lang="en-US" sz="2400" dirty="0" err="1">
                  <a:solidFill>
                    <a:srgbClr val="000000"/>
                  </a:solidFill>
                  <a:latin typeface="Montserrat"/>
                </a:rPr>
                <a:t>chủ</a:t>
              </a:r>
              <a:r>
                <a:rPr lang="en-US" sz="2400" dirty="0">
                  <a:solidFill>
                    <a:srgbClr val="000000"/>
                  </a:solidFill>
                  <a:latin typeface="Montserrat"/>
                </a:rPr>
                <a:t> </a:t>
              </a:r>
              <a:r>
                <a:rPr lang="en-US" sz="2400" dirty="0" err="1">
                  <a:solidFill>
                    <a:srgbClr val="000000"/>
                  </a:solidFill>
                  <a:latin typeface="Montserrat"/>
                </a:rPr>
                <a:t>mạnh</a:t>
              </a:r>
              <a:r>
                <a:rPr lang="en-US" sz="2400" dirty="0">
                  <a:solidFill>
                    <a:srgbClr val="000000"/>
                  </a:solidFill>
                  <a:latin typeface="Montserrat"/>
                </a:rPr>
                <a:t> </a:t>
              </a:r>
              <a:r>
                <a:rPr lang="en-US" sz="2400" dirty="0" err="1">
                  <a:solidFill>
                    <a:srgbClr val="000000"/>
                  </a:solidFill>
                  <a:latin typeface="Montserrat"/>
                </a:rPr>
                <a:t>mẽ</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đáng</a:t>
              </a:r>
              <a:r>
                <a:rPr lang="en-US" sz="2400" dirty="0">
                  <a:solidFill>
                    <a:srgbClr val="000000"/>
                  </a:solidFill>
                  <a:latin typeface="Montserrat"/>
                </a:rPr>
                <a:t> tin </a:t>
              </a:r>
              <a:r>
                <a:rPr lang="en-US" sz="2400" dirty="0" err="1">
                  <a:solidFill>
                    <a:srgbClr val="000000"/>
                  </a:solidFill>
                  <a:latin typeface="Montserrat"/>
                </a:rPr>
                <a:t>cậy</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Quy</a:t>
              </a:r>
              <a:r>
                <a:rPr lang="en-US" sz="2400" dirty="0">
                  <a:solidFill>
                    <a:srgbClr val="000000"/>
                  </a:solidFill>
                  <a:latin typeface="Montserrat"/>
                </a:rPr>
                <a:t> </a:t>
              </a:r>
              <a:r>
                <a:rPr lang="en-US" sz="2400" dirty="0" err="1">
                  <a:solidFill>
                    <a:srgbClr val="000000"/>
                  </a:solidFill>
                  <a:latin typeface="Montserrat"/>
                </a:rPr>
                <a:t>mô</a:t>
              </a:r>
              <a:r>
                <a:rPr lang="en-US" sz="2400" dirty="0">
                  <a:solidFill>
                    <a:srgbClr val="000000"/>
                  </a:solidFill>
                  <a:latin typeface="Montserrat"/>
                </a:rPr>
                <a:t> </a:t>
              </a:r>
              <a:r>
                <a:rPr lang="en-US" sz="2400" dirty="0" err="1">
                  <a:solidFill>
                    <a:srgbClr val="000000"/>
                  </a:solidFill>
                  <a:latin typeface="Montserrat"/>
                </a:rPr>
                <a:t>lớn</a:t>
              </a:r>
              <a:r>
                <a:rPr lang="en-US" sz="2400" dirty="0">
                  <a:solidFill>
                    <a:srgbClr val="000000"/>
                  </a:solidFill>
                  <a:latin typeface="Montserrat"/>
                </a:rPr>
                <a:t> </a:t>
              </a:r>
              <a:r>
                <a:rPr lang="en-US" sz="2400" dirty="0" err="1">
                  <a:solidFill>
                    <a:srgbClr val="000000"/>
                  </a:solidFill>
                  <a:latin typeface="Montserrat"/>
                </a:rPr>
                <a:t>với</a:t>
              </a:r>
              <a:r>
                <a:rPr lang="en-US" sz="2400" dirty="0">
                  <a:solidFill>
                    <a:srgbClr val="000000"/>
                  </a:solidFill>
                  <a:latin typeface="Montserrat"/>
                </a:rPr>
                <a:t> </a:t>
              </a:r>
              <a:r>
                <a:rPr lang="en-US" sz="2400" dirty="0" err="1">
                  <a:solidFill>
                    <a:srgbClr val="000000"/>
                  </a:solidFill>
                  <a:latin typeface="Montserrat"/>
                </a:rPr>
                <a:t>nhiều</a:t>
              </a:r>
              <a:r>
                <a:rPr lang="en-US" sz="2400" dirty="0">
                  <a:solidFill>
                    <a:srgbClr val="000000"/>
                  </a:solidFill>
                  <a:latin typeface="Montserrat"/>
                </a:rPr>
                <a:t> </a:t>
              </a:r>
              <a:r>
                <a:rPr lang="en-US" sz="2400" dirty="0" err="1">
                  <a:solidFill>
                    <a:srgbClr val="000000"/>
                  </a:solidFill>
                  <a:latin typeface="Montserrat"/>
                </a:rPr>
                <a:t>trạm</a:t>
              </a:r>
              <a:r>
                <a:rPr lang="en-US" sz="2400" dirty="0">
                  <a:solidFill>
                    <a:srgbClr val="000000"/>
                  </a:solidFill>
                  <a:latin typeface="Montserrat"/>
                </a:rPr>
                <a:t> PC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máy</a:t>
              </a:r>
              <a:r>
                <a:rPr lang="en-US" sz="2400" dirty="0">
                  <a:solidFill>
                    <a:srgbClr val="000000"/>
                  </a:solidFill>
                  <a:latin typeface="Montserrat"/>
                </a:rPr>
                <a:t> in</a:t>
              </a:r>
            </a:p>
            <a:p>
              <a:pPr marL="518160" lvl="1" indent="-259080" algn="just">
                <a:lnSpc>
                  <a:spcPts val="3359"/>
                </a:lnSpc>
                <a:buFont typeface="Arial"/>
                <a:buChar char="•"/>
              </a:pPr>
              <a:r>
                <a:rPr lang="en-US" sz="2400" dirty="0" err="1">
                  <a:solidFill>
                    <a:srgbClr val="000000"/>
                  </a:solidFill>
                  <a:latin typeface="Montserrat"/>
                </a:rPr>
                <a:t>Thiết</a:t>
              </a:r>
              <a:r>
                <a:rPr lang="en-US" sz="2400" dirty="0">
                  <a:solidFill>
                    <a:srgbClr val="000000"/>
                  </a:solidFill>
                  <a:latin typeface="Montserrat"/>
                </a:rPr>
                <a:t> </a:t>
              </a:r>
              <a:r>
                <a:rPr lang="en-US" sz="2400" dirty="0" err="1">
                  <a:solidFill>
                    <a:srgbClr val="000000"/>
                  </a:solidFill>
                  <a:latin typeface="Montserrat"/>
                </a:rPr>
                <a:t>bị</a:t>
              </a:r>
              <a:r>
                <a:rPr lang="en-US" sz="2400" dirty="0">
                  <a:solidFill>
                    <a:srgbClr val="000000"/>
                  </a:solidFill>
                  <a:latin typeface="Montserrat"/>
                </a:rPr>
                <a:t> </a:t>
              </a:r>
              <a:r>
                <a:rPr lang="en-US" sz="2400" dirty="0" err="1">
                  <a:solidFill>
                    <a:srgbClr val="000000"/>
                  </a:solidFill>
                  <a:latin typeface="Montserrat"/>
                </a:rPr>
                <a:t>mạng</a:t>
              </a:r>
              <a:r>
                <a:rPr lang="en-US" sz="2400" dirty="0">
                  <a:solidFill>
                    <a:srgbClr val="000000"/>
                  </a:solidFill>
                  <a:latin typeface="Montserrat"/>
                </a:rPr>
                <a:t> </a:t>
              </a:r>
              <a:r>
                <a:rPr lang="en-US" sz="2400" dirty="0" err="1">
                  <a:solidFill>
                    <a:srgbClr val="000000"/>
                  </a:solidFill>
                  <a:latin typeface="Montserrat"/>
                </a:rPr>
                <a:t>chất</a:t>
              </a:r>
              <a:r>
                <a:rPr lang="en-US" sz="2400" dirty="0">
                  <a:solidFill>
                    <a:srgbClr val="000000"/>
                  </a:solidFill>
                  <a:latin typeface="Montserrat"/>
                </a:rPr>
                <a:t> </a:t>
              </a:r>
              <a:r>
                <a:rPr lang="en-US" sz="2400" dirty="0" err="1">
                  <a:solidFill>
                    <a:srgbClr val="000000"/>
                  </a:solidFill>
                  <a:latin typeface="Montserrat"/>
                </a:rPr>
                <a:t>lượng</a:t>
              </a:r>
              <a:r>
                <a:rPr lang="en-US" sz="2400" dirty="0">
                  <a:solidFill>
                    <a:srgbClr val="000000"/>
                  </a:solidFill>
                  <a:latin typeface="Montserrat"/>
                </a:rPr>
                <a:t> </a:t>
              </a:r>
              <a:r>
                <a:rPr lang="en-US" sz="2400" dirty="0" err="1">
                  <a:solidFill>
                    <a:srgbClr val="000000"/>
                  </a:solidFill>
                  <a:latin typeface="Montserrat"/>
                </a:rPr>
                <a:t>cao</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lưu</a:t>
              </a:r>
              <a:r>
                <a:rPr lang="en-US" sz="2400" dirty="0">
                  <a:solidFill>
                    <a:srgbClr val="000000"/>
                  </a:solidFill>
                  <a:latin typeface="Montserrat"/>
                </a:rPr>
                <a:t> </a:t>
              </a:r>
              <a:r>
                <a:rPr lang="en-US" sz="2400" dirty="0" err="1">
                  <a:solidFill>
                    <a:srgbClr val="000000"/>
                  </a:solidFill>
                  <a:latin typeface="Montserrat"/>
                </a:rPr>
                <a:t>trữ</a:t>
              </a:r>
              <a:r>
                <a:rPr lang="en-US" sz="2400" dirty="0">
                  <a:solidFill>
                    <a:srgbClr val="000000"/>
                  </a:solidFill>
                  <a:latin typeface="Montserrat"/>
                </a:rPr>
                <a:t> </a:t>
              </a:r>
              <a:r>
                <a:rPr lang="en-US" sz="2400" dirty="0" err="1">
                  <a:solidFill>
                    <a:srgbClr val="000000"/>
                  </a:solidFill>
                  <a:latin typeface="Montserrat"/>
                </a:rPr>
                <a:t>đáng</a:t>
              </a:r>
              <a:r>
                <a:rPr lang="en-US" sz="2400" dirty="0">
                  <a:solidFill>
                    <a:srgbClr val="000000"/>
                  </a:solidFill>
                  <a:latin typeface="Montserrat"/>
                </a:rPr>
                <a:t> tin </a:t>
              </a:r>
              <a:r>
                <a:rPr lang="en-US" sz="2400" dirty="0" err="1">
                  <a:solidFill>
                    <a:srgbClr val="000000"/>
                  </a:solidFill>
                  <a:latin typeface="Montserrat"/>
                </a:rPr>
                <a:t>cậy</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Thiết</a:t>
              </a:r>
              <a:r>
                <a:rPr lang="en-US" sz="2400" dirty="0">
                  <a:solidFill>
                    <a:srgbClr val="000000"/>
                  </a:solidFill>
                  <a:latin typeface="Montserrat"/>
                </a:rPr>
                <a:t> </a:t>
              </a:r>
              <a:r>
                <a:rPr lang="en-US" sz="2400" dirty="0" err="1">
                  <a:solidFill>
                    <a:srgbClr val="000000"/>
                  </a:solidFill>
                  <a:latin typeface="Montserrat"/>
                </a:rPr>
                <a:t>bị</a:t>
              </a:r>
              <a:r>
                <a:rPr lang="en-US" sz="2400" dirty="0">
                  <a:solidFill>
                    <a:srgbClr val="000000"/>
                  </a:solidFill>
                  <a:latin typeface="Montserrat"/>
                </a:rPr>
                <a:t> </a:t>
              </a:r>
              <a:r>
                <a:rPr lang="en-US" sz="2400" dirty="0" err="1">
                  <a:solidFill>
                    <a:srgbClr val="000000"/>
                  </a:solidFill>
                  <a:latin typeface="Montserrat"/>
                </a:rPr>
                <a:t>tường</a:t>
              </a:r>
              <a:r>
                <a:rPr lang="en-US" sz="2400" dirty="0">
                  <a:solidFill>
                    <a:srgbClr val="000000"/>
                  </a:solidFill>
                  <a:latin typeface="Montserrat"/>
                </a:rPr>
                <a:t> </a:t>
              </a:r>
              <a:r>
                <a:rPr lang="en-US" sz="2400" dirty="0" err="1">
                  <a:solidFill>
                    <a:srgbClr val="000000"/>
                  </a:solidFill>
                  <a:latin typeface="Montserrat"/>
                </a:rPr>
                <a:t>lửa</a:t>
              </a:r>
              <a:r>
                <a:rPr lang="en-US" sz="2400" dirty="0">
                  <a:solidFill>
                    <a:srgbClr val="000000"/>
                  </a:solidFill>
                  <a:latin typeface="Montserrat"/>
                </a:rPr>
                <a:t> </a:t>
              </a:r>
              <a:r>
                <a:rPr lang="en-US" sz="2400" dirty="0" err="1">
                  <a:solidFill>
                    <a:srgbClr val="000000"/>
                  </a:solidFill>
                  <a:latin typeface="Montserrat"/>
                </a:rPr>
                <a:t>mạnh</a:t>
              </a:r>
              <a:r>
                <a:rPr lang="en-US" sz="2400" dirty="0">
                  <a:solidFill>
                    <a:srgbClr val="000000"/>
                  </a:solidFill>
                  <a:latin typeface="Montserrat"/>
                </a:rPr>
                <a:t> </a:t>
              </a:r>
              <a:r>
                <a:rPr lang="en-US" sz="2400" dirty="0" err="1">
                  <a:solidFill>
                    <a:srgbClr val="000000"/>
                  </a:solidFill>
                  <a:latin typeface="Montserrat"/>
                </a:rPr>
                <a:t>mẽ</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Nhược</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a:solidFill>
                    <a:srgbClr val="000000"/>
                  </a:solidFill>
                  <a:latin typeface="Montserrat"/>
                </a:rPr>
                <a:t>Chi </a:t>
              </a:r>
              <a:r>
                <a:rPr lang="en-US" sz="2400" dirty="0" err="1">
                  <a:solidFill>
                    <a:srgbClr val="000000"/>
                  </a:solidFill>
                  <a:latin typeface="Montserrat"/>
                </a:rPr>
                <a:t>phí</a:t>
              </a:r>
              <a:r>
                <a:rPr lang="en-US" sz="2400" dirty="0">
                  <a:solidFill>
                    <a:srgbClr val="000000"/>
                  </a:solidFill>
                  <a:latin typeface="Montserrat"/>
                </a:rPr>
                <a:t> </a:t>
              </a: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r>
                <a:rPr lang="en-US" sz="2400" dirty="0">
                  <a:solidFill>
                    <a:srgbClr val="000000"/>
                  </a:solidFill>
                  <a:latin typeface="Montserrat"/>
                </a:rPr>
                <a:t> ban </a:t>
              </a: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cao</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Điều</a:t>
              </a:r>
              <a:r>
                <a:rPr lang="en-US" sz="2400" dirty="0">
                  <a:solidFill>
                    <a:srgbClr val="000000"/>
                  </a:solidFill>
                  <a:latin typeface="Montserrat"/>
                </a:rPr>
                <a:t> </a:t>
              </a:r>
              <a:r>
                <a:rPr lang="en-US" sz="2400" dirty="0" err="1">
                  <a:solidFill>
                    <a:srgbClr val="000000"/>
                  </a:solidFill>
                  <a:latin typeface="Montserrat"/>
                </a:rPr>
                <a:t>hành</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bảo</a:t>
              </a:r>
              <a:r>
                <a:rPr lang="en-US" sz="2400" dirty="0">
                  <a:solidFill>
                    <a:srgbClr val="000000"/>
                  </a:solidFill>
                  <a:latin typeface="Montserrat"/>
                </a:rPr>
                <a:t> </a:t>
              </a:r>
              <a:r>
                <a:rPr lang="en-US" sz="2400" dirty="0" err="1">
                  <a:solidFill>
                    <a:srgbClr val="000000"/>
                  </a:solidFill>
                  <a:latin typeface="Montserrat"/>
                </a:rPr>
                <a:t>trì</a:t>
              </a:r>
              <a:r>
                <a:rPr lang="en-US" sz="2400" dirty="0">
                  <a:solidFill>
                    <a:srgbClr val="000000"/>
                  </a:solidFill>
                  <a:latin typeface="Montserrat"/>
                </a:rPr>
                <a:t> </a:t>
              </a:r>
              <a:r>
                <a:rPr lang="en-US" sz="2400" dirty="0" err="1">
                  <a:solidFill>
                    <a:srgbClr val="000000"/>
                  </a:solidFill>
                  <a:latin typeface="Montserrat"/>
                </a:rPr>
                <a:t>phức</a:t>
              </a:r>
              <a:r>
                <a:rPr lang="en-US" sz="2400" dirty="0">
                  <a:solidFill>
                    <a:srgbClr val="000000"/>
                  </a:solidFill>
                  <a:latin typeface="Montserrat"/>
                </a:rPr>
                <a:t> </a:t>
              </a:r>
              <a:r>
                <a:rPr lang="en-US" sz="2400" dirty="0" err="1">
                  <a:solidFill>
                    <a:srgbClr val="000000"/>
                  </a:solidFill>
                  <a:latin typeface="Montserrat"/>
                </a:rPr>
                <a:t>tạp</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Khó</a:t>
              </a:r>
              <a:r>
                <a:rPr lang="en-US" sz="2400" dirty="0">
                  <a:solidFill>
                    <a:srgbClr val="000000"/>
                  </a:solidFill>
                  <a:latin typeface="Montserrat"/>
                </a:rPr>
                <a:t> </a:t>
              </a:r>
              <a:r>
                <a:rPr lang="en-US" sz="2400" dirty="0" err="1">
                  <a:solidFill>
                    <a:srgbClr val="000000"/>
                  </a:solidFill>
                  <a:latin typeface="Montserrat"/>
                </a:rPr>
                <a:t>khăn</a:t>
              </a:r>
              <a:r>
                <a:rPr lang="en-US" sz="2400" dirty="0">
                  <a:solidFill>
                    <a:srgbClr val="000000"/>
                  </a:solidFill>
                  <a:latin typeface="Montserrat"/>
                </a:rPr>
                <a:t> </a:t>
              </a:r>
              <a:r>
                <a:rPr lang="en-US" sz="2400" dirty="0" err="1">
                  <a:solidFill>
                    <a:srgbClr val="000000"/>
                  </a:solidFill>
                  <a:latin typeface="Montserrat"/>
                </a:rPr>
                <a:t>trong</a:t>
              </a:r>
              <a:r>
                <a:rPr lang="en-US" sz="2400" dirty="0">
                  <a:solidFill>
                    <a:srgbClr val="000000"/>
                  </a:solidFill>
                  <a:latin typeface="Montserrat"/>
                </a:rPr>
                <a:t> </a:t>
              </a:r>
              <a:r>
                <a:rPr lang="en-US" sz="2400" dirty="0" err="1">
                  <a:solidFill>
                    <a:srgbClr val="000000"/>
                  </a:solidFill>
                  <a:latin typeface="Montserrat"/>
                </a:rPr>
                <a:t>việc</a:t>
              </a:r>
              <a:r>
                <a:rPr lang="en-US" sz="2400" dirty="0">
                  <a:solidFill>
                    <a:srgbClr val="000000"/>
                  </a:solidFill>
                  <a:latin typeface="Montserrat"/>
                </a:rPr>
                <a:t> </a:t>
              </a: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cấp</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Giải</a:t>
              </a:r>
              <a:r>
                <a:rPr lang="en-US" sz="2400" dirty="0">
                  <a:solidFill>
                    <a:srgbClr val="000000"/>
                  </a:solidFill>
                  <a:latin typeface="Montserrat Bold"/>
                </a:rPr>
                <a:t> </a:t>
              </a:r>
              <a:r>
                <a:rPr lang="en-US" sz="2400" dirty="0" err="1">
                  <a:solidFill>
                    <a:srgbClr val="000000"/>
                  </a:solidFill>
                  <a:latin typeface="Montserrat Bold"/>
                </a:rPr>
                <a:t>pháp</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chi </a:t>
              </a:r>
              <a:r>
                <a:rPr lang="en-US" sz="2400" dirty="0" err="1">
                  <a:solidFill>
                    <a:srgbClr val="000000"/>
                  </a:solidFill>
                  <a:latin typeface="Montserrat"/>
                </a:rPr>
                <a:t>phí</a:t>
              </a:r>
              <a:r>
                <a:rPr lang="en-US" sz="2400" dirty="0">
                  <a:solidFill>
                    <a:srgbClr val="000000"/>
                  </a:solidFill>
                  <a:latin typeface="Montserrat"/>
                </a:rPr>
                <a:t> </a:t>
              </a: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Đào</a:t>
              </a:r>
              <a:r>
                <a:rPr lang="en-US" sz="2400" dirty="0">
                  <a:solidFill>
                    <a:srgbClr val="000000"/>
                  </a:solidFill>
                  <a:latin typeface="Montserrat"/>
                </a:rPr>
                <a:t> </a:t>
              </a:r>
              <a:r>
                <a:rPr lang="en-US" sz="2400" dirty="0" err="1">
                  <a:solidFill>
                    <a:srgbClr val="000000"/>
                  </a:solidFill>
                  <a:latin typeface="Montserrat"/>
                </a:rPr>
                <a:t>tạo</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cao</a:t>
              </a:r>
              <a:r>
                <a:rPr lang="en-US" sz="2400" dirty="0">
                  <a:solidFill>
                    <a:srgbClr val="000000"/>
                  </a:solidFill>
                  <a:latin typeface="Montserrat"/>
                </a:rPr>
                <a:t> </a:t>
              </a:r>
              <a:r>
                <a:rPr lang="en-US" sz="2400" dirty="0" err="1">
                  <a:solidFill>
                    <a:srgbClr val="000000"/>
                  </a:solidFill>
                  <a:latin typeface="Montserrat"/>
                </a:rPr>
                <a:t>kỹ</a:t>
              </a:r>
              <a:r>
                <a:rPr lang="en-US" sz="2400" dirty="0">
                  <a:solidFill>
                    <a:srgbClr val="000000"/>
                  </a:solidFill>
                  <a:latin typeface="Montserrat"/>
                </a:rPr>
                <a:t> </a:t>
              </a:r>
              <a:r>
                <a:rPr lang="en-US" sz="2400" dirty="0" err="1">
                  <a:solidFill>
                    <a:srgbClr val="000000"/>
                  </a:solidFill>
                  <a:latin typeface="Montserrat"/>
                </a:rPr>
                <a:t>năng</a:t>
              </a:r>
              <a:r>
                <a:rPr lang="en-US" sz="2400" dirty="0">
                  <a:solidFill>
                    <a:srgbClr val="000000"/>
                  </a:solidFill>
                  <a:latin typeface="Montserrat"/>
                </a:rPr>
                <a:t> </a:t>
              </a:r>
              <a:r>
                <a:rPr lang="en-US" sz="2400" dirty="0" err="1">
                  <a:solidFill>
                    <a:srgbClr val="000000"/>
                  </a:solidFill>
                  <a:latin typeface="Montserrat"/>
                </a:rPr>
                <a:t>nhân</a:t>
              </a:r>
              <a:r>
                <a:rPr lang="en-US" sz="2400" dirty="0">
                  <a:solidFill>
                    <a:srgbClr val="000000"/>
                  </a:solidFill>
                  <a:latin typeface="Montserrat"/>
                </a:rPr>
                <a:t> </a:t>
              </a:r>
              <a:r>
                <a:rPr lang="en-US" sz="2400" dirty="0" err="1">
                  <a:solidFill>
                    <a:srgbClr val="000000"/>
                  </a:solidFill>
                  <a:latin typeface="Montserrat"/>
                </a:rPr>
                <a:t>viên</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Đơn</a:t>
              </a:r>
              <a:r>
                <a:rPr lang="en-US" sz="2400" dirty="0">
                  <a:solidFill>
                    <a:srgbClr val="000000"/>
                  </a:solidFill>
                  <a:latin typeface="Montserrat"/>
                </a:rPr>
                <a:t> </a:t>
              </a:r>
              <a:r>
                <a:rPr lang="en-US" sz="2400" dirty="0" err="1">
                  <a:solidFill>
                    <a:srgbClr val="000000"/>
                  </a:solidFill>
                  <a:latin typeface="Montserrat"/>
                </a:rPr>
                <a:t>giản</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quy</a:t>
              </a:r>
              <a:r>
                <a:rPr lang="en-US" sz="2400" dirty="0">
                  <a:solidFill>
                    <a:srgbClr val="000000"/>
                  </a:solidFill>
                  <a:latin typeface="Montserrat"/>
                </a:rPr>
                <a:t> </a:t>
              </a:r>
              <a:r>
                <a:rPr lang="en-US" sz="2400" dirty="0" err="1">
                  <a:solidFill>
                    <a:srgbClr val="000000"/>
                  </a:solidFill>
                  <a:latin typeface="Montserrat"/>
                </a:rPr>
                <a:t>trình</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a:t>
              </a:r>
              <a:r>
                <a:rPr lang="en-US" sz="2400" dirty="0" err="1">
                  <a:solidFill>
                    <a:srgbClr val="000000"/>
                  </a:solidFill>
                  <a:latin typeface="Montserrat"/>
                </a:rPr>
                <a:t>hiệu</a:t>
              </a:r>
              <a:r>
                <a:rPr lang="en-US" sz="2400" dirty="0">
                  <a:solidFill>
                    <a:srgbClr val="000000"/>
                  </a:solidFill>
                  <a:latin typeface="Montserrat"/>
                </a:rPr>
                <a:t> </a:t>
              </a:r>
              <a:r>
                <a:rPr lang="en-US" sz="2400" dirty="0" err="1">
                  <a:solidFill>
                    <a:srgbClr val="000000"/>
                  </a:solidFill>
                  <a:latin typeface="Montserrat"/>
                </a:rPr>
                <a:t>suất</a:t>
              </a:r>
              <a:r>
                <a:rPr lang="en-US" sz="2400" dirty="0">
                  <a:solidFill>
                    <a:srgbClr val="000000"/>
                  </a:solidFill>
                  <a:latin typeface="Montserrat"/>
                </a:rPr>
                <a:t> </a:t>
              </a:r>
              <a:r>
                <a:rPr lang="en-US" sz="2400" dirty="0" err="1">
                  <a:solidFill>
                    <a:srgbClr val="000000"/>
                  </a:solidFill>
                  <a:latin typeface="Montserrat"/>
                </a:rPr>
                <a:t>sử</a:t>
              </a:r>
              <a:r>
                <a:rPr lang="en-US" sz="2400" dirty="0">
                  <a:solidFill>
                    <a:srgbClr val="000000"/>
                  </a:solidFill>
                  <a:latin typeface="Montserrat"/>
                </a:rPr>
                <a:t> </a:t>
              </a:r>
              <a:r>
                <a:rPr lang="en-US" sz="2400" dirty="0" err="1">
                  <a:solidFill>
                    <a:srgbClr val="000000"/>
                  </a:solidFill>
                  <a:latin typeface="Montserrat"/>
                </a:rPr>
                <a:t>dụng</a:t>
              </a:r>
              <a:endParaRPr lang="en-US" sz="2400" dirty="0">
                <a:solidFill>
                  <a:srgbClr val="000000"/>
                </a:solidFill>
                <a:latin typeface="Montserrat"/>
              </a:endParaRPr>
            </a:p>
          </p:txBody>
        </p:sp>
      </p:grpSp>
      <p:sp>
        <p:nvSpPr>
          <p:cNvPr id="30" name="Freeform 30"/>
          <p:cNvSpPr/>
          <p:nvPr/>
        </p:nvSpPr>
        <p:spPr>
          <a:xfrm>
            <a:off x="722569" y="2974629"/>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56362" y="3208423"/>
            <a:ext cx="2065690" cy="2065690"/>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4" name="TextBox 34"/>
          <p:cNvSpPr txBox="1"/>
          <p:nvPr/>
        </p:nvSpPr>
        <p:spPr>
          <a:xfrm>
            <a:off x="993278" y="5490581"/>
            <a:ext cx="1991859"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Phần cứng</a:t>
            </a:r>
          </a:p>
        </p:txBody>
      </p:sp>
      <p:sp>
        <p:nvSpPr>
          <p:cNvPr id="36" name="Freeform 36"/>
          <p:cNvSpPr/>
          <p:nvPr/>
        </p:nvSpPr>
        <p:spPr>
          <a:xfrm>
            <a:off x="1540273" y="3728999"/>
            <a:ext cx="897868" cy="1024539"/>
          </a:xfrm>
          <a:custGeom>
            <a:avLst/>
            <a:gdLst/>
            <a:ahLst/>
            <a:cxnLst/>
            <a:rect l="l" t="t" r="r" b="b"/>
            <a:pathLst>
              <a:path w="897868" h="1024539">
                <a:moveTo>
                  <a:pt x="0" y="0"/>
                </a:moveTo>
                <a:lnTo>
                  <a:pt x="897869" y="0"/>
                </a:lnTo>
                <a:lnTo>
                  <a:pt x="897869" y="1024538"/>
                </a:lnTo>
                <a:lnTo>
                  <a:pt x="0" y="10245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Rectangle: Rounded Corners 36">
            <a:extLst>
              <a:ext uri="{FF2B5EF4-FFF2-40B4-BE49-F238E27FC236}">
                <a16:creationId xmlns:a16="http://schemas.microsoft.com/office/drawing/2014/main" id="{A059DE5B-B411-44AF-8225-7A1498F207E6}"/>
              </a:ext>
            </a:extLst>
          </p:cNvPr>
          <p:cNvSpPr/>
          <p:nvPr/>
        </p:nvSpPr>
        <p:spPr>
          <a:xfrm>
            <a:off x="6155735" y="127814"/>
            <a:ext cx="5976530" cy="167640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TextBox 35"/>
          <p:cNvSpPr txBox="1"/>
          <p:nvPr/>
        </p:nvSpPr>
        <p:spPr>
          <a:xfrm>
            <a:off x="5597854" y="403225"/>
            <a:ext cx="7092292" cy="124142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PHẦN CỨNG</a:t>
            </a:r>
          </a:p>
          <a:p>
            <a:pPr algn="ctr">
              <a:lnSpc>
                <a:spcPts val="4999"/>
              </a:lnSpc>
            </a:pPr>
            <a:r>
              <a:rPr lang="en-US" sz="3999" dirty="0" err="1">
                <a:solidFill>
                  <a:srgbClr val="FFFFFF"/>
                </a:solidFill>
                <a:latin typeface="Montserrat Bold"/>
              </a:rPr>
              <a:t>Ưu</a:t>
            </a:r>
            <a:r>
              <a:rPr lang="en-US" sz="3999" dirty="0">
                <a:solidFill>
                  <a:srgbClr val="FFFFFF"/>
                </a:solidFill>
                <a:latin typeface="Montserrat Bold"/>
              </a:rPr>
              <a:t> </a:t>
            </a:r>
            <a:r>
              <a:rPr lang="en-US" sz="3999" dirty="0" err="1">
                <a:solidFill>
                  <a:srgbClr val="FFFFFF"/>
                </a:solidFill>
                <a:latin typeface="Montserrat Bold"/>
              </a:rPr>
              <a:t>nhược</a:t>
            </a:r>
            <a:r>
              <a:rPr lang="en-US" sz="3999" dirty="0">
                <a:solidFill>
                  <a:srgbClr val="FFFFFF"/>
                </a:solidFill>
                <a:latin typeface="Montserrat Bold"/>
              </a:rPr>
              <a:t> </a:t>
            </a:r>
            <a:r>
              <a:rPr lang="en-US" sz="3999" dirty="0" err="1">
                <a:solidFill>
                  <a:srgbClr val="FFFFFF"/>
                </a:solidFill>
                <a:latin typeface="Montserrat Bold"/>
              </a:rPr>
              <a:t>điểm</a:t>
            </a:r>
            <a:endParaRPr lang="en-US" sz="3999" dirty="0">
              <a:solidFill>
                <a:srgbClr val="FFFFFF"/>
              </a:solidFill>
              <a:latin typeface="Montserrat 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629797" y="2157741"/>
            <a:ext cx="11245898" cy="6409520"/>
            <a:chOff x="0" y="-38100"/>
            <a:chExt cx="2961883" cy="1688104"/>
          </a:xfrm>
        </p:grpSpPr>
        <p:sp>
          <p:nvSpPr>
            <p:cNvPr id="28" name="Freeform 28"/>
            <p:cNvSpPr/>
            <p:nvPr/>
          </p:nvSpPr>
          <p:spPr>
            <a:xfrm>
              <a:off x="0" y="0"/>
              <a:ext cx="2961883" cy="1650004"/>
            </a:xfrm>
            <a:custGeom>
              <a:avLst/>
              <a:gdLst/>
              <a:ahLst/>
              <a:cxnLst/>
              <a:rect l="l" t="t" r="r" b="b"/>
              <a:pathLst>
                <a:path w="2961883" h="1650004">
                  <a:moveTo>
                    <a:pt x="35110" y="0"/>
                  </a:moveTo>
                  <a:lnTo>
                    <a:pt x="2926773" y="0"/>
                  </a:lnTo>
                  <a:cubicBezTo>
                    <a:pt x="2936085" y="0"/>
                    <a:pt x="2945015" y="3699"/>
                    <a:pt x="2951599" y="10283"/>
                  </a:cubicBezTo>
                  <a:cubicBezTo>
                    <a:pt x="2958184" y="16868"/>
                    <a:pt x="2961883" y="25798"/>
                    <a:pt x="2961883" y="35110"/>
                  </a:cubicBezTo>
                  <a:lnTo>
                    <a:pt x="2961883" y="1614895"/>
                  </a:lnTo>
                  <a:cubicBezTo>
                    <a:pt x="2961883" y="1624206"/>
                    <a:pt x="2958184" y="1633137"/>
                    <a:pt x="2951599" y="1639721"/>
                  </a:cubicBezTo>
                  <a:cubicBezTo>
                    <a:pt x="2945015" y="1646305"/>
                    <a:pt x="2936085" y="1650004"/>
                    <a:pt x="2926773" y="1650004"/>
                  </a:cubicBezTo>
                  <a:lnTo>
                    <a:pt x="35110" y="1650004"/>
                  </a:lnTo>
                  <a:cubicBezTo>
                    <a:pt x="25798" y="1650004"/>
                    <a:pt x="16868" y="1646305"/>
                    <a:pt x="10283" y="1639721"/>
                  </a:cubicBezTo>
                  <a:cubicBezTo>
                    <a:pt x="3699" y="1633137"/>
                    <a:pt x="0" y="1624206"/>
                    <a:pt x="0" y="1614895"/>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29" name="TextBox 29"/>
            <p:cNvSpPr txBox="1"/>
            <p:nvPr/>
          </p:nvSpPr>
          <p:spPr>
            <a:xfrm>
              <a:off x="0" y="-38100"/>
              <a:ext cx="2884549" cy="850900"/>
            </a:xfrm>
            <a:prstGeom prst="rect">
              <a:avLst/>
            </a:prstGeom>
          </p:spPr>
          <p:txBody>
            <a:bodyPr lIns="228600" tIns="228600" rIns="228600" bIns="228600" rtlCol="0" anchor="t"/>
            <a:lstStyle/>
            <a:p>
              <a:pPr algn="just">
                <a:lnSpc>
                  <a:spcPts val="3359"/>
                </a:lnSpc>
              </a:pPr>
              <a:r>
                <a:rPr lang="en-US" sz="2400" dirty="0" err="1">
                  <a:solidFill>
                    <a:srgbClr val="000000"/>
                  </a:solidFill>
                  <a:latin typeface="Montserrat Bold"/>
                </a:rPr>
                <a:t>Ưu</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ứng</a:t>
              </a:r>
              <a:r>
                <a:rPr lang="en-US" sz="2400" dirty="0">
                  <a:solidFill>
                    <a:srgbClr val="000000"/>
                  </a:solidFill>
                  <a:latin typeface="Montserrat"/>
                </a:rPr>
                <a:t> </a:t>
              </a:r>
              <a:r>
                <a:rPr lang="en-US" sz="2400" dirty="0" err="1">
                  <a:solidFill>
                    <a:srgbClr val="000000"/>
                  </a:solidFill>
                  <a:latin typeface="Montserrat"/>
                </a:rPr>
                <a:t>dụng</a:t>
              </a:r>
              <a:r>
                <a:rPr lang="en-US" sz="2400" dirty="0">
                  <a:solidFill>
                    <a:srgbClr val="000000"/>
                  </a:solidFill>
                  <a:latin typeface="Montserrat"/>
                </a:rPr>
                <a:t> </a:t>
              </a:r>
              <a:r>
                <a:rPr lang="en-US" sz="2400" dirty="0" err="1">
                  <a:solidFill>
                    <a:srgbClr val="000000"/>
                  </a:solidFill>
                  <a:latin typeface="Montserrat"/>
                </a:rPr>
                <a:t>đa</a:t>
              </a:r>
              <a:r>
                <a:rPr lang="en-US" sz="2400" dirty="0">
                  <a:solidFill>
                    <a:srgbClr val="000000"/>
                  </a:solidFill>
                  <a:latin typeface="Montserrat"/>
                </a:rPr>
                <a:t> </a:t>
              </a:r>
              <a:r>
                <a:rPr lang="en-US" sz="2400" dirty="0" err="1">
                  <a:solidFill>
                    <a:srgbClr val="000000"/>
                  </a:solidFill>
                  <a:latin typeface="Montserrat"/>
                </a:rPr>
                <a:t>dạng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phong</a:t>
              </a:r>
              <a:r>
                <a:rPr lang="en-US" sz="2400" dirty="0">
                  <a:solidFill>
                    <a:srgbClr val="000000"/>
                  </a:solidFill>
                  <a:latin typeface="Montserrat"/>
                </a:rPr>
                <a:t> </a:t>
              </a:r>
              <a:r>
                <a:rPr lang="en-US" sz="2400" dirty="0" err="1">
                  <a:solidFill>
                    <a:srgbClr val="000000"/>
                  </a:solidFill>
                  <a:latin typeface="Montserrat"/>
                </a:rPr>
                <a:t>phú</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Sử</a:t>
              </a:r>
              <a:r>
                <a:rPr lang="en-US" sz="2400" dirty="0">
                  <a:solidFill>
                    <a:srgbClr val="000000"/>
                  </a:solidFill>
                  <a:latin typeface="Montserrat"/>
                </a:rPr>
                <a:t> </a:t>
              </a:r>
              <a:r>
                <a:rPr lang="en-US" sz="2400" dirty="0" err="1">
                  <a:solidFill>
                    <a:srgbClr val="000000"/>
                  </a:solidFill>
                  <a:latin typeface="Montserrat"/>
                </a:rPr>
                <a:t>dụng</a:t>
              </a:r>
              <a:r>
                <a:rPr lang="en-US" sz="2400" dirty="0">
                  <a:solidFill>
                    <a:srgbClr val="000000"/>
                  </a:solidFill>
                  <a:latin typeface="Montserrat"/>
                </a:rPr>
                <a:t> </a:t>
              </a:r>
              <a:r>
                <a:rPr lang="en-US" sz="2400" dirty="0" err="1">
                  <a:solidFill>
                    <a:srgbClr val="000000"/>
                  </a:solidFill>
                  <a:latin typeface="Montserrat"/>
                </a:rPr>
                <a:t>những</a:t>
              </a:r>
              <a:r>
                <a:rPr lang="en-US" sz="2400" dirty="0">
                  <a:solidFill>
                    <a:srgbClr val="000000"/>
                  </a:solidFill>
                  <a:latin typeface="Montserrat"/>
                </a:rPr>
                <a:t> </a:t>
              </a:r>
              <a:r>
                <a:rPr lang="en-US" sz="2400" dirty="0" err="1">
                  <a:solidFill>
                    <a:srgbClr val="000000"/>
                  </a:solidFill>
                  <a:latin typeface="Montserrat"/>
                </a:rPr>
                <a:t>phần</a:t>
              </a:r>
              <a:r>
                <a:rPr lang="en-US" sz="2400" dirty="0">
                  <a:solidFill>
                    <a:srgbClr val="000000"/>
                  </a:solidFill>
                  <a:latin typeface="Montserrat"/>
                </a:rPr>
                <a:t> </a:t>
              </a:r>
              <a:r>
                <a:rPr lang="en-US" sz="2400" dirty="0" err="1">
                  <a:solidFill>
                    <a:srgbClr val="000000"/>
                  </a:solidFill>
                  <a:latin typeface="Montserrat"/>
                </a:rPr>
                <a:t>mềm</a:t>
              </a:r>
              <a:r>
                <a:rPr lang="en-US" sz="2400" dirty="0">
                  <a:solidFill>
                    <a:srgbClr val="000000"/>
                  </a:solidFill>
                  <a:latin typeface="Montserrat"/>
                </a:rPr>
                <a:t> </a:t>
              </a:r>
              <a:r>
                <a:rPr lang="en-US" sz="2400" dirty="0" err="1">
                  <a:solidFill>
                    <a:srgbClr val="000000"/>
                  </a:solidFill>
                  <a:latin typeface="Montserrat"/>
                </a:rPr>
                <a:t>có</a:t>
              </a:r>
              <a:r>
                <a:rPr lang="en-US" sz="2400" dirty="0">
                  <a:solidFill>
                    <a:srgbClr val="000000"/>
                  </a:solidFill>
                  <a:latin typeface="Montserrat"/>
                </a:rPr>
                <a:t> </a:t>
              </a:r>
              <a:r>
                <a:rPr lang="en-US" sz="2400" dirty="0" err="1">
                  <a:solidFill>
                    <a:srgbClr val="000000"/>
                  </a:solidFill>
                  <a:latin typeface="Montserrat"/>
                </a:rPr>
                <a:t>uy</a:t>
              </a:r>
              <a:r>
                <a:rPr lang="en-US" sz="2400" dirty="0">
                  <a:solidFill>
                    <a:srgbClr val="000000"/>
                  </a:solidFill>
                  <a:latin typeface="Montserrat"/>
                </a:rPr>
                <a:t> </a:t>
              </a:r>
              <a:r>
                <a:rPr lang="en-US" sz="2400" dirty="0" err="1">
                  <a:solidFill>
                    <a:srgbClr val="000000"/>
                  </a:solidFill>
                  <a:latin typeface="Montserrat"/>
                </a:rPr>
                <a:t>tín</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chất</a:t>
              </a:r>
              <a:r>
                <a:rPr lang="en-US" sz="2400" dirty="0">
                  <a:solidFill>
                    <a:srgbClr val="000000"/>
                  </a:solidFill>
                  <a:latin typeface="Montserrat"/>
                </a:rPr>
                <a:t> </a:t>
              </a:r>
              <a:r>
                <a:rPr lang="en-US" sz="2400" dirty="0" err="1">
                  <a:solidFill>
                    <a:srgbClr val="000000"/>
                  </a:solidFill>
                  <a:latin typeface="Montserrat"/>
                </a:rPr>
                <a:t>lượng</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các</a:t>
              </a:r>
              <a:r>
                <a:rPr lang="en-US" sz="2400" dirty="0">
                  <a:solidFill>
                    <a:srgbClr val="000000"/>
                  </a:solidFill>
                  <a:latin typeface="Montserrat"/>
                </a:rPr>
                <a:t> </a:t>
              </a:r>
              <a:r>
                <a:rPr lang="en-US" sz="2400" dirty="0" err="1">
                  <a:solidFill>
                    <a:srgbClr val="000000"/>
                  </a:solidFill>
                  <a:latin typeface="Montserrat"/>
                </a:rPr>
                <a:t>thông</a:t>
              </a:r>
              <a:r>
                <a:rPr lang="en-US" sz="2400" dirty="0">
                  <a:solidFill>
                    <a:srgbClr val="000000"/>
                  </a:solidFill>
                  <a:latin typeface="Montserrat"/>
                </a:rPr>
                <a:t> tin</a:t>
              </a:r>
            </a:p>
            <a:p>
              <a:pPr marL="518160" lvl="1" indent="-259080" algn="just">
                <a:lnSpc>
                  <a:spcPts val="3359"/>
                </a:lnSpc>
                <a:buFont typeface="Arial"/>
                <a:buChar char="•"/>
              </a:pPr>
              <a:r>
                <a:rPr lang="en-US" sz="2400" dirty="0" err="1">
                  <a:solidFill>
                    <a:srgbClr val="000000"/>
                  </a:solidFill>
                  <a:latin typeface="Montserrat"/>
                </a:rPr>
                <a:t>Tăng</a:t>
              </a:r>
              <a:r>
                <a:rPr lang="en-US" sz="2400" dirty="0">
                  <a:solidFill>
                    <a:srgbClr val="000000"/>
                  </a:solidFill>
                  <a:latin typeface="Montserrat"/>
                </a:rPr>
                <a:t> </a:t>
              </a:r>
              <a:r>
                <a:rPr lang="en-US" sz="2400" dirty="0" err="1">
                  <a:solidFill>
                    <a:srgbClr val="000000"/>
                  </a:solidFill>
                  <a:latin typeface="Montserrat"/>
                </a:rPr>
                <a:t>cường</a:t>
              </a:r>
              <a:r>
                <a:rPr lang="en-US" sz="2400" dirty="0">
                  <a:solidFill>
                    <a:srgbClr val="000000"/>
                  </a:solidFill>
                  <a:latin typeface="Montserrat"/>
                </a:rPr>
                <a:t> </a:t>
              </a:r>
              <a:r>
                <a:rPr lang="en-US" sz="2400" dirty="0" err="1">
                  <a:solidFill>
                    <a:srgbClr val="000000"/>
                  </a:solidFill>
                  <a:latin typeface="Montserrat"/>
                </a:rPr>
                <a:t>hiệu</a:t>
              </a:r>
              <a:r>
                <a:rPr lang="en-US" sz="2400" dirty="0">
                  <a:solidFill>
                    <a:srgbClr val="000000"/>
                  </a:solidFill>
                  <a:latin typeface="Montserrat"/>
                </a:rPr>
                <a:t> </a:t>
              </a:r>
              <a:r>
                <a:rPr lang="en-US" sz="2400" dirty="0" err="1">
                  <a:solidFill>
                    <a:srgbClr val="000000"/>
                  </a:solidFill>
                  <a:latin typeface="Montserrat"/>
                </a:rPr>
                <a:t>suất</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đáp</a:t>
              </a:r>
              <a:r>
                <a:rPr lang="en-US" sz="2400" dirty="0">
                  <a:solidFill>
                    <a:srgbClr val="000000"/>
                  </a:solidFill>
                  <a:latin typeface="Montserrat"/>
                </a:rPr>
                <a:t> </a:t>
              </a:r>
              <a:r>
                <a:rPr lang="en-US" sz="2400" dirty="0" err="1">
                  <a:solidFill>
                    <a:srgbClr val="000000"/>
                  </a:solidFill>
                  <a:latin typeface="Montserrat"/>
                </a:rPr>
                <a:t>ứng</a:t>
              </a:r>
              <a:r>
                <a:rPr lang="en-US" sz="2400" dirty="0">
                  <a:solidFill>
                    <a:srgbClr val="000000"/>
                  </a:solidFill>
                  <a:latin typeface="Montserrat"/>
                </a:rPr>
                <a:t> </a:t>
              </a:r>
              <a:r>
                <a:rPr lang="en-US" sz="2400" dirty="0" err="1">
                  <a:solidFill>
                    <a:srgbClr val="000000"/>
                  </a:solidFill>
                  <a:latin typeface="Montserrat"/>
                </a:rPr>
                <a:t>nhu</a:t>
              </a:r>
              <a:r>
                <a:rPr lang="en-US" sz="2400" dirty="0">
                  <a:solidFill>
                    <a:srgbClr val="000000"/>
                  </a:solidFill>
                  <a:latin typeface="Montserrat"/>
                </a:rPr>
                <a:t> </a:t>
              </a:r>
              <a:r>
                <a:rPr lang="en-US" sz="2400" dirty="0" err="1">
                  <a:solidFill>
                    <a:srgbClr val="000000"/>
                  </a:solidFill>
                  <a:latin typeface="Montserrat"/>
                </a:rPr>
                <a:t>cầu</a:t>
              </a:r>
              <a:r>
                <a:rPr lang="en-US" sz="2400" dirty="0">
                  <a:solidFill>
                    <a:srgbClr val="000000"/>
                  </a:solidFill>
                  <a:latin typeface="Montserrat"/>
                </a:rPr>
                <a:t> </a:t>
              </a:r>
              <a:r>
                <a:rPr lang="en-US" sz="2400" dirty="0" err="1">
                  <a:solidFill>
                    <a:srgbClr val="000000"/>
                  </a:solidFill>
                  <a:latin typeface="Montserrat"/>
                </a:rPr>
                <a:t>lớn</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Nhược</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Khó</a:t>
              </a:r>
              <a:r>
                <a:rPr lang="en-US" sz="2400" dirty="0">
                  <a:solidFill>
                    <a:srgbClr val="000000"/>
                  </a:solidFill>
                  <a:latin typeface="Montserrat"/>
                </a:rPr>
                <a:t> </a:t>
              </a:r>
              <a:r>
                <a:rPr lang="en-US" sz="2400" dirty="0" err="1">
                  <a:solidFill>
                    <a:srgbClr val="000000"/>
                  </a:solidFill>
                  <a:latin typeface="Montserrat"/>
                </a:rPr>
                <a:t>khăn</a:t>
              </a:r>
              <a:r>
                <a:rPr lang="en-US" sz="2400" dirty="0">
                  <a:solidFill>
                    <a:srgbClr val="000000"/>
                  </a:solidFill>
                  <a:latin typeface="Montserrat"/>
                </a:rPr>
                <a:t> </a:t>
              </a:r>
              <a:r>
                <a:rPr lang="en-US" sz="2400" dirty="0" err="1">
                  <a:solidFill>
                    <a:srgbClr val="000000"/>
                  </a:solidFill>
                  <a:latin typeface="Montserrat"/>
                </a:rPr>
                <a:t>trong</a:t>
              </a:r>
              <a:r>
                <a:rPr lang="en-US" sz="2400" dirty="0">
                  <a:solidFill>
                    <a:srgbClr val="000000"/>
                  </a:solidFill>
                  <a:latin typeface="Montserrat"/>
                </a:rPr>
                <a:t> </a:t>
              </a:r>
              <a:r>
                <a:rPr lang="en-US" sz="2400" dirty="0" err="1">
                  <a:solidFill>
                    <a:srgbClr val="000000"/>
                  </a:solidFill>
                  <a:latin typeface="Montserrat"/>
                </a:rPr>
                <a:t>việc</a:t>
              </a:r>
              <a:r>
                <a:rPr lang="en-US" sz="2400" dirty="0">
                  <a:solidFill>
                    <a:srgbClr val="000000"/>
                  </a:solidFill>
                  <a:latin typeface="Montserrat"/>
                </a:rPr>
                <a:t> </a:t>
              </a: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các</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phần</a:t>
              </a:r>
              <a:r>
                <a:rPr lang="en-US" sz="2400" dirty="0">
                  <a:solidFill>
                    <a:srgbClr val="000000"/>
                  </a:solidFill>
                  <a:latin typeface="Montserrat"/>
                </a:rPr>
                <a:t> </a:t>
              </a:r>
              <a:r>
                <a:rPr lang="en-US" sz="2400" dirty="0" err="1">
                  <a:solidFill>
                    <a:srgbClr val="000000"/>
                  </a:solidFill>
                  <a:latin typeface="Montserrat"/>
                </a:rPr>
                <a:t>mềm</a:t>
              </a:r>
              <a:r>
                <a:rPr lang="en-US" sz="2400" dirty="0">
                  <a:solidFill>
                    <a:srgbClr val="000000"/>
                  </a:solidFill>
                  <a:latin typeface="Montserrat"/>
                </a:rPr>
                <a:t> </a:t>
              </a:r>
              <a:r>
                <a:rPr lang="en-US" sz="2400" dirty="0" err="1">
                  <a:solidFill>
                    <a:srgbClr val="000000"/>
                  </a:solidFill>
                  <a:latin typeface="Montserrat"/>
                </a:rPr>
                <a:t>mới</a:t>
              </a:r>
              <a:endParaRPr lang="en-US" sz="2400" dirty="0">
                <a:solidFill>
                  <a:srgbClr val="000000"/>
                </a:solidFill>
                <a:latin typeface="Montserrat"/>
              </a:endParaRPr>
            </a:p>
            <a:p>
              <a:pPr marL="518160" lvl="1" indent="-259080" algn="just">
                <a:lnSpc>
                  <a:spcPts val="3359"/>
                </a:lnSpc>
                <a:buFont typeface="Arial"/>
                <a:buChar char="•"/>
              </a:pPr>
              <a:r>
                <a:rPr lang="en-US" sz="2400" dirty="0">
                  <a:solidFill>
                    <a:srgbClr val="000000"/>
                  </a:solidFill>
                  <a:latin typeface="Montserrat"/>
                </a:rPr>
                <a:t>Chi </a:t>
              </a:r>
              <a:r>
                <a:rPr lang="en-US" sz="2400" dirty="0" err="1">
                  <a:solidFill>
                    <a:srgbClr val="000000"/>
                  </a:solidFill>
                  <a:latin typeface="Montserrat"/>
                </a:rPr>
                <a:t>phí</a:t>
              </a:r>
              <a:r>
                <a:rPr lang="en-US" sz="2400" dirty="0">
                  <a:solidFill>
                    <a:srgbClr val="000000"/>
                  </a:solidFill>
                  <a:latin typeface="Montserrat"/>
                </a:rPr>
                <a:t> </a:t>
              </a:r>
              <a:r>
                <a:rPr lang="en-US" sz="2400" dirty="0" err="1">
                  <a:solidFill>
                    <a:srgbClr val="000000"/>
                  </a:solidFill>
                  <a:latin typeface="Montserrat"/>
                </a:rPr>
                <a:t>bảo</a:t>
              </a:r>
              <a:r>
                <a:rPr lang="en-US" sz="2400" dirty="0">
                  <a:solidFill>
                    <a:srgbClr val="000000"/>
                  </a:solidFill>
                  <a:latin typeface="Montserrat"/>
                </a:rPr>
                <a:t> </a:t>
              </a:r>
              <a:r>
                <a:rPr lang="en-US" sz="2400" dirty="0" err="1">
                  <a:solidFill>
                    <a:srgbClr val="000000"/>
                  </a:solidFill>
                  <a:latin typeface="Montserrat"/>
                </a:rPr>
                <a:t>trì</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cập</a:t>
              </a:r>
              <a:r>
                <a:rPr lang="en-US" sz="2400" dirty="0">
                  <a:solidFill>
                    <a:srgbClr val="000000"/>
                  </a:solidFill>
                  <a:latin typeface="Montserrat"/>
                </a:rPr>
                <a:t> </a:t>
              </a:r>
              <a:r>
                <a:rPr lang="en-US" sz="2400" dirty="0" err="1">
                  <a:solidFill>
                    <a:srgbClr val="000000"/>
                  </a:solidFill>
                  <a:latin typeface="Montserrat"/>
                </a:rPr>
                <a:t>nhật</a:t>
              </a:r>
              <a:r>
                <a:rPr lang="en-US" sz="2400" dirty="0">
                  <a:solidFill>
                    <a:srgbClr val="000000"/>
                  </a:solidFill>
                  <a:latin typeface="Montserrat"/>
                </a:rPr>
                <a:t> </a:t>
              </a:r>
              <a:r>
                <a:rPr lang="en-US" sz="2400" dirty="0" err="1">
                  <a:solidFill>
                    <a:srgbClr val="000000"/>
                  </a:solidFill>
                  <a:latin typeface="Montserrat"/>
                </a:rPr>
                <a:t>phần</a:t>
              </a:r>
              <a:r>
                <a:rPr lang="en-US" sz="2400" dirty="0">
                  <a:solidFill>
                    <a:srgbClr val="000000"/>
                  </a:solidFill>
                  <a:latin typeface="Montserrat"/>
                </a:rPr>
                <a:t> </a:t>
              </a:r>
              <a:r>
                <a:rPr lang="en-US" sz="2400" dirty="0" err="1">
                  <a:solidFill>
                    <a:srgbClr val="000000"/>
                  </a:solidFill>
                  <a:latin typeface="Montserrat"/>
                </a:rPr>
                <a:t>mềm</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Khả</a:t>
              </a:r>
              <a:r>
                <a:rPr lang="en-US" sz="2400" dirty="0">
                  <a:solidFill>
                    <a:srgbClr val="000000"/>
                  </a:solidFill>
                  <a:latin typeface="Montserrat"/>
                </a:rPr>
                <a:t> </a:t>
              </a:r>
              <a:r>
                <a:rPr lang="en-US" sz="2400" dirty="0" err="1">
                  <a:solidFill>
                    <a:srgbClr val="000000"/>
                  </a:solidFill>
                  <a:latin typeface="Montserrat"/>
                </a:rPr>
                <a:t>năng</a:t>
              </a:r>
              <a:r>
                <a:rPr lang="en-US" sz="2400" dirty="0">
                  <a:solidFill>
                    <a:srgbClr val="000000"/>
                  </a:solidFill>
                  <a:latin typeface="Montserrat"/>
                </a:rPr>
                <a:t> </a:t>
              </a:r>
              <a:r>
                <a:rPr lang="en-US" sz="2400" dirty="0" err="1">
                  <a:solidFill>
                    <a:srgbClr val="000000"/>
                  </a:solidFill>
                  <a:latin typeface="Montserrat"/>
                </a:rPr>
                <a:t>đào</a:t>
              </a:r>
              <a:r>
                <a:rPr lang="en-US" sz="2400" dirty="0">
                  <a:solidFill>
                    <a:srgbClr val="000000"/>
                  </a:solidFill>
                  <a:latin typeface="Montserrat"/>
                </a:rPr>
                <a:t> </a:t>
              </a:r>
              <a:r>
                <a:rPr lang="en-US" sz="2400" dirty="0" err="1">
                  <a:solidFill>
                    <a:srgbClr val="000000"/>
                  </a:solidFill>
                  <a:latin typeface="Montserrat"/>
                </a:rPr>
                <a:t>tạo</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cao</a:t>
              </a:r>
              <a:r>
                <a:rPr lang="en-US" sz="2400" dirty="0">
                  <a:solidFill>
                    <a:srgbClr val="000000"/>
                  </a:solidFill>
                  <a:latin typeface="Montserrat"/>
                </a:rPr>
                <a:t> </a:t>
              </a:r>
              <a:r>
                <a:rPr lang="en-US" sz="2400" dirty="0" err="1">
                  <a:solidFill>
                    <a:srgbClr val="000000"/>
                  </a:solidFill>
                  <a:latin typeface="Montserrat"/>
                </a:rPr>
                <a:t>năng</a:t>
              </a:r>
              <a:r>
                <a:rPr lang="en-US" sz="2400" dirty="0">
                  <a:solidFill>
                    <a:srgbClr val="000000"/>
                  </a:solidFill>
                  <a:latin typeface="Montserrat"/>
                </a:rPr>
                <a:t> </a:t>
              </a:r>
              <a:r>
                <a:rPr lang="en-US" sz="2400" dirty="0" err="1">
                  <a:solidFill>
                    <a:srgbClr val="000000"/>
                  </a:solidFill>
                  <a:latin typeface="Montserrat"/>
                </a:rPr>
                <a:t>lực</a:t>
              </a:r>
              <a:r>
                <a:rPr lang="en-US" sz="2400" dirty="0">
                  <a:solidFill>
                    <a:srgbClr val="000000"/>
                  </a:solidFill>
                  <a:latin typeface="Montserrat"/>
                </a:rPr>
                <a:t> </a:t>
              </a:r>
              <a:r>
                <a:rPr lang="en-US" sz="2400" dirty="0" err="1">
                  <a:solidFill>
                    <a:srgbClr val="000000"/>
                  </a:solidFill>
                  <a:latin typeface="Montserrat"/>
                </a:rPr>
                <a:t>người</a:t>
              </a:r>
              <a:r>
                <a:rPr lang="en-US" sz="2400" dirty="0">
                  <a:solidFill>
                    <a:srgbClr val="000000"/>
                  </a:solidFill>
                  <a:latin typeface="Montserrat"/>
                </a:rPr>
                <a:t> </a:t>
              </a:r>
              <a:r>
                <a:rPr lang="en-US" sz="2400" dirty="0" err="1">
                  <a:solidFill>
                    <a:srgbClr val="000000"/>
                  </a:solidFill>
                  <a:latin typeface="Montserrat"/>
                </a:rPr>
                <a:t>dùng</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Giải</a:t>
              </a:r>
              <a:r>
                <a:rPr lang="en-US" sz="2400" dirty="0">
                  <a:solidFill>
                    <a:srgbClr val="000000"/>
                  </a:solidFill>
                  <a:latin typeface="Montserrat Bold"/>
                </a:rPr>
                <a:t> </a:t>
              </a:r>
              <a:r>
                <a:rPr lang="en-US" sz="2400" dirty="0" err="1">
                  <a:solidFill>
                    <a:srgbClr val="000000"/>
                  </a:solidFill>
                  <a:latin typeface="Montserrat Bold"/>
                </a:rPr>
                <a:t>pháp</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Đào</a:t>
              </a:r>
              <a:r>
                <a:rPr lang="en-US" sz="2400" dirty="0">
                  <a:solidFill>
                    <a:srgbClr val="000000"/>
                  </a:solidFill>
                  <a:latin typeface="Montserrat"/>
                </a:rPr>
                <a:t> </a:t>
              </a:r>
              <a:r>
                <a:rPr lang="en-US" sz="2400" dirty="0" err="1">
                  <a:solidFill>
                    <a:srgbClr val="000000"/>
                  </a:solidFill>
                  <a:latin typeface="Montserrat"/>
                </a:rPr>
                <a:t>tạo</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cao</a:t>
              </a:r>
              <a:r>
                <a:rPr lang="en-US" sz="2400" dirty="0">
                  <a:solidFill>
                    <a:srgbClr val="000000"/>
                  </a:solidFill>
                  <a:latin typeface="Montserrat"/>
                </a:rPr>
                <a:t> </a:t>
              </a:r>
              <a:r>
                <a:rPr lang="en-US" sz="2400" dirty="0" err="1">
                  <a:solidFill>
                    <a:srgbClr val="000000"/>
                  </a:solidFill>
                  <a:latin typeface="Montserrat"/>
                </a:rPr>
                <a:t>kỹ</a:t>
              </a:r>
              <a:r>
                <a:rPr lang="en-US" sz="2400" dirty="0">
                  <a:solidFill>
                    <a:srgbClr val="000000"/>
                  </a:solidFill>
                  <a:latin typeface="Montserrat"/>
                </a:rPr>
                <a:t> </a:t>
              </a:r>
              <a:r>
                <a:rPr lang="en-US" sz="2400" dirty="0" err="1">
                  <a:solidFill>
                    <a:srgbClr val="000000"/>
                  </a:solidFill>
                  <a:latin typeface="Montserrat"/>
                </a:rPr>
                <a:t>năng</a:t>
              </a:r>
              <a:r>
                <a:rPr lang="en-US" sz="2400" dirty="0">
                  <a:solidFill>
                    <a:srgbClr val="000000"/>
                  </a:solidFill>
                  <a:latin typeface="Montserrat"/>
                </a:rPr>
                <a:t> </a:t>
              </a:r>
              <a:r>
                <a:rPr lang="en-US" sz="2400" dirty="0" err="1">
                  <a:solidFill>
                    <a:srgbClr val="000000"/>
                  </a:solidFill>
                  <a:latin typeface="Montserrat"/>
                </a:rPr>
                <a:t>người</a:t>
              </a:r>
              <a:r>
                <a:rPr lang="en-US" sz="2400" dirty="0">
                  <a:solidFill>
                    <a:srgbClr val="000000"/>
                  </a:solidFill>
                  <a:latin typeface="Montserrat"/>
                </a:rPr>
                <a:t> </a:t>
              </a:r>
              <a:r>
                <a:rPr lang="en-US" sz="2400" dirty="0" err="1">
                  <a:solidFill>
                    <a:srgbClr val="000000"/>
                  </a:solidFill>
                  <a:latin typeface="Montserrat"/>
                </a:rPr>
                <a:t>dùng</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a:t>
              </a:r>
              <a:r>
                <a:rPr lang="en-US" sz="2400" dirty="0" err="1">
                  <a:solidFill>
                    <a:srgbClr val="000000"/>
                  </a:solidFill>
                  <a:latin typeface="Montserrat"/>
                </a:rPr>
                <a:t>quy</a:t>
              </a:r>
              <a:r>
                <a:rPr lang="en-US" sz="2400" dirty="0">
                  <a:solidFill>
                    <a:srgbClr val="000000"/>
                  </a:solidFill>
                  <a:latin typeface="Montserrat"/>
                </a:rPr>
                <a:t> </a:t>
              </a:r>
              <a:r>
                <a:rPr lang="en-US" sz="2400" dirty="0" err="1">
                  <a:solidFill>
                    <a:srgbClr val="000000"/>
                  </a:solidFill>
                  <a:latin typeface="Montserrat"/>
                </a:rPr>
                <a:t>trình</a:t>
              </a:r>
              <a:r>
                <a:rPr lang="en-US" sz="2400" dirty="0">
                  <a:solidFill>
                    <a:srgbClr val="000000"/>
                  </a:solidFill>
                  <a:latin typeface="Montserrat"/>
                </a:rPr>
                <a:t> </a:t>
              </a: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triển</a:t>
              </a:r>
              <a:r>
                <a:rPr lang="en-US" sz="2400" dirty="0">
                  <a:solidFill>
                    <a:srgbClr val="000000"/>
                  </a:solidFill>
                  <a:latin typeface="Montserrat"/>
                </a:rPr>
                <a:t> </a:t>
              </a:r>
              <a:r>
                <a:rPr lang="en-US" sz="2400" dirty="0" err="1">
                  <a:solidFill>
                    <a:srgbClr val="000000"/>
                  </a:solidFill>
                  <a:latin typeface="Montserrat"/>
                </a:rPr>
                <a:t>khai</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Thiết</a:t>
              </a:r>
              <a:r>
                <a:rPr lang="en-US" sz="2400" dirty="0">
                  <a:solidFill>
                    <a:srgbClr val="000000"/>
                  </a:solidFill>
                  <a:latin typeface="Montserrat"/>
                </a:rPr>
                <a:t> </a:t>
              </a:r>
              <a:r>
                <a:rPr lang="en-US" sz="2400" dirty="0" err="1">
                  <a:solidFill>
                    <a:srgbClr val="000000"/>
                  </a:solidFill>
                  <a:latin typeface="Montserrat"/>
                </a:rPr>
                <a:t>lập</a:t>
              </a:r>
              <a:r>
                <a:rPr lang="en-US" sz="2400" dirty="0">
                  <a:solidFill>
                    <a:srgbClr val="000000"/>
                  </a:solidFill>
                  <a:latin typeface="Montserrat"/>
                </a:rPr>
                <a:t> </a:t>
              </a:r>
              <a:r>
                <a:rPr lang="en-US" sz="2400" dirty="0" err="1">
                  <a:solidFill>
                    <a:srgbClr val="000000"/>
                  </a:solidFill>
                  <a:latin typeface="Montserrat"/>
                </a:rPr>
                <a:t>kế</a:t>
              </a:r>
              <a:r>
                <a:rPr lang="en-US" sz="2400" dirty="0">
                  <a:solidFill>
                    <a:srgbClr val="000000"/>
                  </a:solidFill>
                  <a:latin typeface="Montserrat"/>
                </a:rPr>
                <a:t> </a:t>
              </a:r>
              <a:r>
                <a:rPr lang="en-US" sz="2400" dirty="0" err="1">
                  <a:solidFill>
                    <a:srgbClr val="000000"/>
                  </a:solidFill>
                  <a:latin typeface="Montserrat"/>
                </a:rPr>
                <a:t>hoạch</a:t>
              </a:r>
              <a:r>
                <a:rPr lang="en-US" sz="2400" dirty="0">
                  <a:solidFill>
                    <a:srgbClr val="000000"/>
                  </a:solidFill>
                  <a:latin typeface="Montserrat"/>
                </a:rPr>
                <a:t> </a:t>
              </a:r>
              <a:r>
                <a:rPr lang="en-US" sz="2400" dirty="0" err="1">
                  <a:solidFill>
                    <a:srgbClr val="000000"/>
                  </a:solidFill>
                  <a:latin typeface="Montserrat"/>
                </a:rPr>
                <a:t>bảo</a:t>
              </a:r>
              <a:r>
                <a:rPr lang="en-US" sz="2400" dirty="0">
                  <a:solidFill>
                    <a:srgbClr val="000000"/>
                  </a:solidFill>
                  <a:latin typeface="Montserrat"/>
                </a:rPr>
                <a:t> </a:t>
              </a:r>
              <a:r>
                <a:rPr lang="en-US" sz="2400" dirty="0" err="1">
                  <a:solidFill>
                    <a:srgbClr val="000000"/>
                  </a:solidFill>
                  <a:latin typeface="Montserrat"/>
                </a:rPr>
                <a:t>trì</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cập</a:t>
              </a:r>
              <a:r>
                <a:rPr lang="en-US" sz="2400" dirty="0">
                  <a:solidFill>
                    <a:srgbClr val="000000"/>
                  </a:solidFill>
                  <a:latin typeface="Montserrat"/>
                </a:rPr>
                <a:t> </a:t>
              </a:r>
              <a:r>
                <a:rPr lang="en-US" sz="2400" dirty="0" err="1">
                  <a:solidFill>
                    <a:srgbClr val="000000"/>
                  </a:solidFill>
                  <a:latin typeface="Montserrat"/>
                </a:rPr>
                <a:t>nhật</a:t>
              </a:r>
              <a:r>
                <a:rPr lang="en-US" sz="2400" dirty="0">
                  <a:solidFill>
                    <a:srgbClr val="000000"/>
                  </a:solidFill>
                  <a:latin typeface="Montserrat"/>
                </a:rPr>
                <a:t> </a:t>
              </a:r>
              <a:r>
                <a:rPr lang="en-US" sz="2400" dirty="0" err="1">
                  <a:solidFill>
                    <a:srgbClr val="000000"/>
                  </a:solidFill>
                  <a:latin typeface="Montserrat"/>
                </a:rPr>
                <a:t>định</a:t>
              </a:r>
              <a:r>
                <a:rPr lang="en-US" sz="2400" dirty="0">
                  <a:solidFill>
                    <a:srgbClr val="000000"/>
                  </a:solidFill>
                  <a:latin typeface="Montserrat"/>
                </a:rPr>
                <a:t> </a:t>
              </a:r>
              <a:r>
                <a:rPr lang="en-US" sz="2400" dirty="0" err="1">
                  <a:solidFill>
                    <a:srgbClr val="000000"/>
                  </a:solidFill>
                  <a:latin typeface="Montserrat"/>
                </a:rPr>
                <a:t>kỳ</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Xem</a:t>
              </a:r>
              <a:r>
                <a:rPr lang="en-US" sz="2400" dirty="0">
                  <a:solidFill>
                    <a:srgbClr val="000000"/>
                  </a:solidFill>
                  <a:latin typeface="Montserrat"/>
                </a:rPr>
                <a:t> </a:t>
              </a:r>
              <a:r>
                <a:rPr lang="en-US" sz="2400" dirty="0" err="1">
                  <a:solidFill>
                    <a:srgbClr val="000000"/>
                  </a:solidFill>
                  <a:latin typeface="Montserrat"/>
                </a:rPr>
                <a:t>xét</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a:t>
              </a:r>
              <a:r>
                <a:rPr lang="en-US" sz="2400" dirty="0" err="1">
                  <a:solidFill>
                    <a:srgbClr val="000000"/>
                  </a:solidFill>
                  <a:latin typeface="Montserrat"/>
                </a:rPr>
                <a:t>sự</a:t>
              </a:r>
              <a:r>
                <a:rPr lang="en-US" sz="2400" dirty="0">
                  <a:solidFill>
                    <a:srgbClr val="000000"/>
                  </a:solidFill>
                  <a:latin typeface="Montserrat"/>
                </a:rPr>
                <a:t> </a:t>
              </a:r>
              <a:r>
                <a:rPr lang="en-US" sz="2400" dirty="0" err="1">
                  <a:solidFill>
                    <a:srgbClr val="000000"/>
                  </a:solidFill>
                  <a:latin typeface="Montserrat"/>
                </a:rPr>
                <a:t>lựa</a:t>
              </a:r>
              <a:r>
                <a:rPr lang="en-US" sz="2400" dirty="0">
                  <a:solidFill>
                    <a:srgbClr val="000000"/>
                  </a:solidFill>
                  <a:latin typeface="Montserrat"/>
                </a:rPr>
                <a:t> </a:t>
              </a:r>
              <a:r>
                <a:rPr lang="en-US" sz="2400" dirty="0" err="1">
                  <a:solidFill>
                    <a:srgbClr val="000000"/>
                  </a:solidFill>
                  <a:latin typeface="Montserrat"/>
                </a:rPr>
                <a:t>chọn</a:t>
              </a:r>
              <a:r>
                <a:rPr lang="en-US" sz="2400" dirty="0">
                  <a:solidFill>
                    <a:srgbClr val="000000"/>
                  </a:solidFill>
                  <a:latin typeface="Montserrat"/>
                </a:rPr>
                <a:t> </a:t>
              </a:r>
              <a:r>
                <a:rPr lang="en-US" sz="2400" dirty="0" err="1">
                  <a:solidFill>
                    <a:srgbClr val="000000"/>
                  </a:solidFill>
                  <a:latin typeface="Montserrat"/>
                </a:rPr>
                <a:t>phần</a:t>
              </a:r>
              <a:r>
                <a:rPr lang="en-US" sz="2400" dirty="0">
                  <a:solidFill>
                    <a:srgbClr val="000000"/>
                  </a:solidFill>
                  <a:latin typeface="Montserrat"/>
                </a:rPr>
                <a:t> </a:t>
              </a:r>
              <a:r>
                <a:rPr lang="en-US" sz="2400" dirty="0" err="1">
                  <a:solidFill>
                    <a:srgbClr val="000000"/>
                  </a:solidFill>
                  <a:latin typeface="Montserrat"/>
                </a:rPr>
                <a:t>mềm</a:t>
              </a:r>
              <a:endParaRPr lang="en-US" sz="2400" dirty="0">
                <a:solidFill>
                  <a:srgbClr val="000000"/>
                </a:solidFill>
                <a:latin typeface="Montserrat"/>
              </a:endParaRPr>
            </a:p>
          </p:txBody>
        </p:sp>
      </p:grpSp>
      <p:sp>
        <p:nvSpPr>
          <p:cNvPr id="30" name="Freeform 30"/>
          <p:cNvSpPr/>
          <p:nvPr/>
        </p:nvSpPr>
        <p:spPr>
          <a:xfrm>
            <a:off x="722569" y="2974629"/>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56362" y="3208423"/>
            <a:ext cx="2065690" cy="2065690"/>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4" name="TextBox 34"/>
          <p:cNvSpPr txBox="1"/>
          <p:nvPr/>
        </p:nvSpPr>
        <p:spPr>
          <a:xfrm>
            <a:off x="993278" y="5490581"/>
            <a:ext cx="1991859" cy="298744"/>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Phần mềm</a:t>
            </a:r>
          </a:p>
        </p:txBody>
      </p:sp>
      <p:sp>
        <p:nvSpPr>
          <p:cNvPr id="36" name="Freeform 36"/>
          <p:cNvSpPr/>
          <p:nvPr/>
        </p:nvSpPr>
        <p:spPr>
          <a:xfrm>
            <a:off x="1437876" y="3694949"/>
            <a:ext cx="1102662" cy="1092638"/>
          </a:xfrm>
          <a:custGeom>
            <a:avLst/>
            <a:gdLst/>
            <a:ahLst/>
            <a:cxnLst/>
            <a:rect l="l" t="t" r="r" b="b"/>
            <a:pathLst>
              <a:path w="1102662" h="1092638">
                <a:moveTo>
                  <a:pt x="0" y="0"/>
                </a:moveTo>
                <a:lnTo>
                  <a:pt x="1102663" y="0"/>
                </a:lnTo>
                <a:lnTo>
                  <a:pt x="1102663" y="1092638"/>
                </a:lnTo>
                <a:lnTo>
                  <a:pt x="0" y="10926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Rectangle: Rounded Corners 36">
            <a:extLst>
              <a:ext uri="{FF2B5EF4-FFF2-40B4-BE49-F238E27FC236}">
                <a16:creationId xmlns:a16="http://schemas.microsoft.com/office/drawing/2014/main" id="{B3546A32-54B6-4433-A674-8D0956160A22}"/>
              </a:ext>
            </a:extLst>
          </p:cNvPr>
          <p:cNvSpPr/>
          <p:nvPr/>
        </p:nvSpPr>
        <p:spPr>
          <a:xfrm>
            <a:off x="6155735" y="185737"/>
            <a:ext cx="5976530" cy="167640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TextBox 35"/>
          <p:cNvSpPr txBox="1"/>
          <p:nvPr/>
        </p:nvSpPr>
        <p:spPr>
          <a:xfrm>
            <a:off x="5597854" y="403225"/>
            <a:ext cx="7092292" cy="124142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PHẦN MỀM</a:t>
            </a:r>
          </a:p>
          <a:p>
            <a:pPr algn="ctr">
              <a:lnSpc>
                <a:spcPts val="4999"/>
              </a:lnSpc>
            </a:pPr>
            <a:r>
              <a:rPr lang="en-US" sz="3999" dirty="0" err="1">
                <a:solidFill>
                  <a:srgbClr val="FFFFFF"/>
                </a:solidFill>
                <a:latin typeface="Montserrat Bold"/>
              </a:rPr>
              <a:t>Ưu</a:t>
            </a:r>
            <a:r>
              <a:rPr lang="en-US" sz="3999" dirty="0">
                <a:solidFill>
                  <a:srgbClr val="FFFFFF"/>
                </a:solidFill>
                <a:latin typeface="Montserrat Bold"/>
              </a:rPr>
              <a:t> </a:t>
            </a:r>
            <a:r>
              <a:rPr lang="en-US" sz="3999" dirty="0" err="1">
                <a:solidFill>
                  <a:srgbClr val="FFFFFF"/>
                </a:solidFill>
                <a:latin typeface="Montserrat Bold"/>
              </a:rPr>
              <a:t>nhược</a:t>
            </a:r>
            <a:r>
              <a:rPr lang="en-US" sz="3999" dirty="0">
                <a:solidFill>
                  <a:srgbClr val="FFFFFF"/>
                </a:solidFill>
                <a:latin typeface="Montserrat Bold"/>
              </a:rPr>
              <a:t> </a:t>
            </a:r>
            <a:r>
              <a:rPr lang="en-US" sz="3999" dirty="0" err="1">
                <a:solidFill>
                  <a:srgbClr val="FFFFFF"/>
                </a:solidFill>
                <a:latin typeface="Montserrat Bold"/>
              </a:rPr>
              <a:t>điểm</a:t>
            </a:r>
            <a:endParaRPr lang="en-US" sz="3999" dirty="0">
              <a:solidFill>
                <a:srgbClr val="FFFFFF"/>
              </a:solidFill>
              <a:latin typeface="Montserrat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629797" y="2157741"/>
            <a:ext cx="11245898" cy="6409520"/>
            <a:chOff x="0" y="-38100"/>
            <a:chExt cx="2961883" cy="1688104"/>
          </a:xfrm>
        </p:grpSpPr>
        <p:sp>
          <p:nvSpPr>
            <p:cNvPr id="28" name="Freeform 28"/>
            <p:cNvSpPr/>
            <p:nvPr/>
          </p:nvSpPr>
          <p:spPr>
            <a:xfrm>
              <a:off x="0" y="0"/>
              <a:ext cx="2961883" cy="1650004"/>
            </a:xfrm>
            <a:custGeom>
              <a:avLst/>
              <a:gdLst/>
              <a:ahLst/>
              <a:cxnLst/>
              <a:rect l="l" t="t" r="r" b="b"/>
              <a:pathLst>
                <a:path w="2961883" h="1650004">
                  <a:moveTo>
                    <a:pt x="35110" y="0"/>
                  </a:moveTo>
                  <a:lnTo>
                    <a:pt x="2926773" y="0"/>
                  </a:lnTo>
                  <a:cubicBezTo>
                    <a:pt x="2936085" y="0"/>
                    <a:pt x="2945015" y="3699"/>
                    <a:pt x="2951599" y="10283"/>
                  </a:cubicBezTo>
                  <a:cubicBezTo>
                    <a:pt x="2958184" y="16868"/>
                    <a:pt x="2961883" y="25798"/>
                    <a:pt x="2961883" y="35110"/>
                  </a:cubicBezTo>
                  <a:lnTo>
                    <a:pt x="2961883" y="1614895"/>
                  </a:lnTo>
                  <a:cubicBezTo>
                    <a:pt x="2961883" y="1624206"/>
                    <a:pt x="2958184" y="1633137"/>
                    <a:pt x="2951599" y="1639721"/>
                  </a:cubicBezTo>
                  <a:cubicBezTo>
                    <a:pt x="2945015" y="1646305"/>
                    <a:pt x="2936085" y="1650004"/>
                    <a:pt x="2926773" y="1650004"/>
                  </a:cubicBezTo>
                  <a:lnTo>
                    <a:pt x="35110" y="1650004"/>
                  </a:lnTo>
                  <a:cubicBezTo>
                    <a:pt x="25798" y="1650004"/>
                    <a:pt x="16868" y="1646305"/>
                    <a:pt x="10283" y="1639721"/>
                  </a:cubicBezTo>
                  <a:cubicBezTo>
                    <a:pt x="3699" y="1633137"/>
                    <a:pt x="0" y="1624206"/>
                    <a:pt x="0" y="1614895"/>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29" name="TextBox 29"/>
            <p:cNvSpPr txBox="1"/>
            <p:nvPr/>
          </p:nvSpPr>
          <p:spPr>
            <a:xfrm>
              <a:off x="0" y="-38100"/>
              <a:ext cx="2884549" cy="850900"/>
            </a:xfrm>
            <a:prstGeom prst="rect">
              <a:avLst/>
            </a:prstGeom>
          </p:spPr>
          <p:txBody>
            <a:bodyPr lIns="228600" tIns="228600" rIns="228600" bIns="228600" rtlCol="0" anchor="t"/>
            <a:lstStyle/>
            <a:p>
              <a:pPr algn="just">
                <a:lnSpc>
                  <a:spcPts val="3359"/>
                </a:lnSpc>
              </a:pPr>
              <a:r>
                <a:rPr lang="en-US" sz="2400" dirty="0" err="1">
                  <a:solidFill>
                    <a:srgbClr val="000000"/>
                  </a:solidFill>
                  <a:latin typeface="Montserrat Bold"/>
                </a:rPr>
                <a:t>Ưu</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Đường</a:t>
              </a:r>
              <a:r>
                <a:rPr lang="en-US" sz="2400" dirty="0">
                  <a:solidFill>
                    <a:srgbClr val="000000"/>
                  </a:solidFill>
                  <a:latin typeface="Montserrat"/>
                </a:rPr>
                <a:t> </a:t>
              </a:r>
              <a:r>
                <a:rPr lang="en-US" sz="2400" dirty="0" err="1">
                  <a:solidFill>
                    <a:srgbClr val="000000"/>
                  </a:solidFill>
                  <a:latin typeface="Montserrat"/>
                </a:rPr>
                <a:t>truyền</a:t>
              </a:r>
              <a:r>
                <a:rPr lang="en-US" sz="2400" dirty="0">
                  <a:solidFill>
                    <a:srgbClr val="000000"/>
                  </a:solidFill>
                  <a:latin typeface="Montserrat"/>
                </a:rPr>
                <a:t> </a:t>
              </a:r>
              <a:r>
                <a:rPr lang="en-US" sz="2400" dirty="0" err="1">
                  <a:solidFill>
                    <a:srgbClr val="000000"/>
                  </a:solidFill>
                  <a:latin typeface="Montserrat"/>
                </a:rPr>
                <a:t>cáp</a:t>
              </a:r>
              <a:r>
                <a:rPr lang="en-US" sz="2400" dirty="0">
                  <a:solidFill>
                    <a:srgbClr val="000000"/>
                  </a:solidFill>
                  <a:latin typeface="Montserrat"/>
                </a:rPr>
                <a:t> </a:t>
              </a:r>
              <a:r>
                <a:rPr lang="en-US" sz="2400" dirty="0" err="1">
                  <a:solidFill>
                    <a:srgbClr val="000000"/>
                  </a:solidFill>
                  <a:latin typeface="Montserrat"/>
                </a:rPr>
                <a:t>quang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công</a:t>
              </a:r>
              <a:r>
                <a:rPr lang="en-US" sz="2400" dirty="0">
                  <a:solidFill>
                    <a:srgbClr val="000000"/>
                  </a:solidFill>
                  <a:latin typeface="Montserrat"/>
                </a:rPr>
                <a:t> </a:t>
              </a:r>
              <a:r>
                <a:rPr lang="en-US" sz="2400" dirty="0" err="1">
                  <a:solidFill>
                    <a:srgbClr val="000000"/>
                  </a:solidFill>
                  <a:latin typeface="Montserrat"/>
                </a:rPr>
                <a:t>nghệ</a:t>
              </a:r>
              <a:r>
                <a:rPr lang="en-US" sz="2400" dirty="0">
                  <a:solidFill>
                    <a:srgbClr val="000000"/>
                  </a:solidFill>
                  <a:latin typeface="Montserrat"/>
                </a:rPr>
                <a:t> IP</a:t>
              </a:r>
            </a:p>
            <a:p>
              <a:pPr marL="518160" lvl="1" indent="-259080" algn="just">
                <a:lnSpc>
                  <a:spcPts val="3359"/>
                </a:lnSpc>
                <a:buFont typeface="Arial"/>
                <a:buChar char="•"/>
              </a:pPr>
              <a:r>
                <a:rPr lang="en-US" sz="2400" dirty="0" err="1">
                  <a:solidFill>
                    <a:srgbClr val="000000"/>
                  </a:solidFill>
                  <a:latin typeface="Montserrat"/>
                </a:rPr>
                <a:t>Mạng</a:t>
              </a:r>
              <a:r>
                <a:rPr lang="en-US" sz="2400" dirty="0">
                  <a:solidFill>
                    <a:srgbClr val="000000"/>
                  </a:solidFill>
                  <a:latin typeface="Montserrat"/>
                </a:rPr>
                <a:t> </a:t>
              </a:r>
              <a:r>
                <a:rPr lang="en-US" sz="2400" dirty="0" err="1">
                  <a:solidFill>
                    <a:srgbClr val="000000"/>
                  </a:solidFill>
                  <a:latin typeface="Montserrat"/>
                </a:rPr>
                <a:t>không</a:t>
              </a:r>
              <a:r>
                <a:rPr lang="en-US" sz="2400" dirty="0">
                  <a:solidFill>
                    <a:srgbClr val="000000"/>
                  </a:solidFill>
                  <a:latin typeface="Montserrat"/>
                </a:rPr>
                <a:t> </a:t>
              </a:r>
              <a:r>
                <a:rPr lang="en-US" sz="2400" dirty="0" err="1">
                  <a:solidFill>
                    <a:srgbClr val="000000"/>
                  </a:solidFill>
                  <a:latin typeface="Montserrat"/>
                </a:rPr>
                <a:t>dây</a:t>
              </a:r>
              <a:r>
                <a:rPr lang="en-US" sz="2400" dirty="0">
                  <a:solidFill>
                    <a:srgbClr val="000000"/>
                  </a:solidFill>
                  <a:latin typeface="Montserrat"/>
                </a:rPr>
                <a:t> 54Mbps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wifi</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camera </a:t>
              </a:r>
              <a:r>
                <a:rPr lang="en-US" sz="2400" dirty="0" err="1">
                  <a:solidFill>
                    <a:srgbClr val="000000"/>
                  </a:solidFill>
                  <a:latin typeface="Montserrat"/>
                </a:rPr>
                <a:t>giám</a:t>
              </a:r>
              <a:r>
                <a:rPr lang="en-US" sz="2400" dirty="0">
                  <a:solidFill>
                    <a:srgbClr val="000000"/>
                  </a:solidFill>
                  <a:latin typeface="Montserrat"/>
                </a:rPr>
                <a:t> </a:t>
              </a:r>
              <a:r>
                <a:rPr lang="en-US" sz="2400" dirty="0" err="1">
                  <a:solidFill>
                    <a:srgbClr val="000000"/>
                  </a:solidFill>
                  <a:latin typeface="Montserrat"/>
                </a:rPr>
                <a:t>sát</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viễn</a:t>
              </a:r>
              <a:r>
                <a:rPr lang="en-US" sz="2400" dirty="0">
                  <a:solidFill>
                    <a:srgbClr val="000000"/>
                  </a:solidFill>
                  <a:latin typeface="Montserrat"/>
                </a:rPr>
                <a:t> </a:t>
              </a:r>
              <a:r>
                <a:rPr lang="en-US" sz="2400" dirty="0" err="1">
                  <a:solidFill>
                    <a:srgbClr val="000000"/>
                  </a:solidFill>
                  <a:latin typeface="Montserrat"/>
                </a:rPr>
                <a:t>thông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thông</a:t>
              </a:r>
              <a:r>
                <a:rPr lang="en-US" sz="2400" dirty="0">
                  <a:solidFill>
                    <a:srgbClr val="000000"/>
                  </a:solidFill>
                  <a:latin typeface="Montserrat"/>
                </a:rPr>
                <a:t> tin </a:t>
              </a:r>
              <a:r>
                <a:rPr lang="en-US" sz="2400" dirty="0" err="1">
                  <a:solidFill>
                    <a:srgbClr val="000000"/>
                  </a:solidFill>
                  <a:latin typeface="Montserrat"/>
                </a:rPr>
                <a:t>khách</a:t>
              </a:r>
              <a:r>
                <a:rPr lang="en-US" sz="2400" dirty="0">
                  <a:solidFill>
                    <a:srgbClr val="000000"/>
                  </a:solidFill>
                  <a:latin typeface="Montserrat"/>
                </a:rPr>
                <a:t> </a:t>
              </a:r>
              <a:r>
                <a:rPr lang="en-US" sz="2400" dirty="0" err="1">
                  <a:solidFill>
                    <a:srgbClr val="000000"/>
                  </a:solidFill>
                  <a:latin typeface="Montserrat"/>
                </a:rPr>
                <a:t>hàng</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Nhược</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Tốc</a:t>
              </a:r>
              <a:r>
                <a:rPr lang="en-US" sz="2400" dirty="0">
                  <a:solidFill>
                    <a:srgbClr val="000000"/>
                  </a:solidFill>
                  <a:latin typeface="Montserrat"/>
                </a:rPr>
                <a:t> </a:t>
              </a:r>
              <a:r>
                <a:rPr lang="en-US" sz="2400" dirty="0" err="1">
                  <a:solidFill>
                    <a:srgbClr val="000000"/>
                  </a:solidFill>
                  <a:latin typeface="Montserrat"/>
                </a:rPr>
                <a:t>độ</a:t>
              </a:r>
              <a:r>
                <a:rPr lang="en-US" sz="2400" dirty="0">
                  <a:solidFill>
                    <a:srgbClr val="000000"/>
                  </a:solidFill>
                  <a:latin typeface="Montserrat"/>
                </a:rPr>
                <a:t> </a:t>
              </a:r>
              <a:r>
                <a:rPr lang="en-US" sz="2400" dirty="0" err="1">
                  <a:solidFill>
                    <a:srgbClr val="000000"/>
                  </a:solidFill>
                  <a:latin typeface="Montserrat"/>
                </a:rPr>
                <a:t>truyền</a:t>
              </a:r>
              <a:r>
                <a:rPr lang="en-US" sz="2400" dirty="0">
                  <a:solidFill>
                    <a:srgbClr val="000000"/>
                  </a:solidFill>
                  <a:latin typeface="Montserrat"/>
                </a:rPr>
                <a:t> </a:t>
              </a:r>
              <a:r>
                <a:rPr lang="en-US" sz="2400" dirty="0" err="1">
                  <a:solidFill>
                    <a:srgbClr val="000000"/>
                  </a:solidFill>
                  <a:latin typeface="Montserrat"/>
                </a:rPr>
                <a:t>dữ</a:t>
              </a:r>
              <a:r>
                <a:rPr lang="en-US" sz="2400" dirty="0">
                  <a:solidFill>
                    <a:srgbClr val="000000"/>
                  </a:solidFill>
                  <a:latin typeface="Montserrat"/>
                </a:rPr>
                <a:t> </a:t>
              </a:r>
              <a:r>
                <a:rPr lang="en-US" sz="2400" dirty="0" err="1">
                  <a:solidFill>
                    <a:srgbClr val="000000"/>
                  </a:solidFill>
                  <a:latin typeface="Montserrat"/>
                </a:rPr>
                <a:t>liệu</a:t>
              </a:r>
              <a:r>
                <a:rPr lang="en-US" sz="2400" dirty="0">
                  <a:solidFill>
                    <a:srgbClr val="000000"/>
                  </a:solidFill>
                  <a:latin typeface="Montserrat"/>
                </a:rPr>
                <a:t> </a:t>
              </a:r>
              <a:r>
                <a:rPr lang="en-US" sz="2400" dirty="0" err="1">
                  <a:solidFill>
                    <a:srgbClr val="000000"/>
                  </a:solidFill>
                  <a:latin typeface="Montserrat"/>
                </a:rPr>
                <a:t>có</a:t>
              </a:r>
              <a:r>
                <a:rPr lang="en-US" sz="2400" dirty="0">
                  <a:solidFill>
                    <a:srgbClr val="000000"/>
                  </a:solidFill>
                  <a:latin typeface="Montserrat"/>
                </a:rPr>
                <a:t> </a:t>
              </a:r>
              <a:r>
                <a:rPr lang="en-US" sz="2400" dirty="0" err="1">
                  <a:solidFill>
                    <a:srgbClr val="000000"/>
                  </a:solidFill>
                  <a:latin typeface="Montserrat"/>
                </a:rPr>
                <a:t>thể</a:t>
              </a:r>
              <a:r>
                <a:rPr lang="en-US" sz="2400" dirty="0">
                  <a:solidFill>
                    <a:srgbClr val="000000"/>
                  </a:solidFill>
                  <a:latin typeface="Montserrat"/>
                </a:rPr>
                <a:t> </a:t>
              </a:r>
              <a:r>
                <a:rPr lang="en-US" sz="2400" dirty="0" err="1">
                  <a:solidFill>
                    <a:srgbClr val="000000"/>
                  </a:solidFill>
                  <a:latin typeface="Montserrat"/>
                </a:rPr>
                <a:t>hạn</a:t>
              </a:r>
              <a:r>
                <a:rPr lang="en-US" sz="2400" dirty="0">
                  <a:solidFill>
                    <a:srgbClr val="000000"/>
                  </a:solidFill>
                  <a:latin typeface="Montserrat"/>
                </a:rPr>
                <a:t> </a:t>
              </a:r>
              <a:r>
                <a:rPr lang="en-US" sz="2400" dirty="0" err="1">
                  <a:solidFill>
                    <a:srgbClr val="000000"/>
                  </a:solidFill>
                  <a:latin typeface="Montserrat"/>
                </a:rPr>
                <a:t>chế</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Phạm</a:t>
              </a:r>
              <a:r>
                <a:rPr lang="en-US" sz="2400" dirty="0">
                  <a:solidFill>
                    <a:srgbClr val="000000"/>
                  </a:solidFill>
                  <a:latin typeface="Montserrat"/>
                </a:rPr>
                <a:t> vi </a:t>
              </a:r>
              <a:r>
                <a:rPr lang="en-US" sz="2400" dirty="0" err="1">
                  <a:solidFill>
                    <a:srgbClr val="000000"/>
                  </a:solidFill>
                  <a:latin typeface="Montserrat"/>
                </a:rPr>
                <a:t>mạng</a:t>
              </a:r>
              <a:r>
                <a:rPr lang="en-US" sz="2400" dirty="0">
                  <a:solidFill>
                    <a:srgbClr val="000000"/>
                  </a:solidFill>
                  <a:latin typeface="Montserrat"/>
                </a:rPr>
                <a:t> </a:t>
              </a:r>
              <a:r>
                <a:rPr lang="en-US" sz="2400" dirty="0" err="1">
                  <a:solidFill>
                    <a:srgbClr val="000000"/>
                  </a:solidFill>
                  <a:latin typeface="Montserrat"/>
                </a:rPr>
                <a:t>không</a:t>
              </a:r>
              <a:r>
                <a:rPr lang="en-US" sz="2400" dirty="0">
                  <a:solidFill>
                    <a:srgbClr val="000000"/>
                  </a:solidFill>
                  <a:latin typeface="Montserrat"/>
                </a:rPr>
                <a:t> </a:t>
              </a:r>
              <a:r>
                <a:rPr lang="en-US" sz="2400" dirty="0" err="1">
                  <a:solidFill>
                    <a:srgbClr val="000000"/>
                  </a:solidFill>
                  <a:latin typeface="Montserrat"/>
                </a:rPr>
                <a:t>dây</a:t>
              </a:r>
              <a:r>
                <a:rPr lang="en-US" sz="2400" dirty="0">
                  <a:solidFill>
                    <a:srgbClr val="000000"/>
                  </a:solidFill>
                  <a:latin typeface="Montserrat"/>
                </a:rPr>
                <a:t> </a:t>
              </a:r>
              <a:r>
                <a:rPr lang="en-US" sz="2400" dirty="0" err="1">
                  <a:solidFill>
                    <a:srgbClr val="000000"/>
                  </a:solidFill>
                  <a:latin typeface="Montserrat"/>
                </a:rPr>
                <a:t>hạn</a:t>
              </a:r>
              <a:r>
                <a:rPr lang="en-US" sz="2400" dirty="0">
                  <a:solidFill>
                    <a:srgbClr val="000000"/>
                  </a:solidFill>
                  <a:latin typeface="Montserrat"/>
                </a:rPr>
                <a:t> </a:t>
              </a:r>
              <a:r>
                <a:rPr lang="en-US" sz="2400" dirty="0" err="1">
                  <a:solidFill>
                    <a:srgbClr val="000000"/>
                  </a:solidFill>
                  <a:latin typeface="Montserrat"/>
                </a:rPr>
                <a:t>chế</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camera </a:t>
              </a:r>
              <a:r>
                <a:rPr lang="en-US" sz="2400" dirty="0" err="1">
                  <a:solidFill>
                    <a:srgbClr val="000000"/>
                  </a:solidFill>
                  <a:latin typeface="Montserrat"/>
                </a:rPr>
                <a:t>giám</a:t>
              </a:r>
              <a:r>
                <a:rPr lang="en-US" sz="2400" dirty="0">
                  <a:solidFill>
                    <a:srgbClr val="000000"/>
                  </a:solidFill>
                  <a:latin typeface="Montserrat"/>
                </a:rPr>
                <a:t> </a:t>
              </a:r>
              <a:r>
                <a:rPr lang="en-US" sz="2400" dirty="0" err="1">
                  <a:solidFill>
                    <a:srgbClr val="000000"/>
                  </a:solidFill>
                  <a:latin typeface="Montserrat"/>
                </a:rPr>
                <a:t>sát</a:t>
              </a:r>
              <a:r>
                <a:rPr lang="en-US" sz="2400" dirty="0">
                  <a:solidFill>
                    <a:srgbClr val="000000"/>
                  </a:solidFill>
                  <a:latin typeface="Montserrat"/>
                </a:rPr>
                <a:t> </a:t>
              </a:r>
              <a:r>
                <a:rPr lang="en-US" sz="2400" dirty="0" err="1">
                  <a:solidFill>
                    <a:srgbClr val="000000"/>
                  </a:solidFill>
                  <a:latin typeface="Montserrat"/>
                </a:rPr>
                <a:t>có</a:t>
              </a:r>
              <a:r>
                <a:rPr lang="en-US" sz="2400" dirty="0">
                  <a:solidFill>
                    <a:srgbClr val="000000"/>
                  </a:solidFill>
                  <a:latin typeface="Montserrat"/>
                </a:rPr>
                <a:t> </a:t>
              </a:r>
              <a:r>
                <a:rPr lang="en-US" sz="2400" dirty="0" err="1">
                  <a:solidFill>
                    <a:srgbClr val="000000"/>
                  </a:solidFill>
                  <a:latin typeface="Montserrat"/>
                </a:rPr>
                <a:t>thể</a:t>
              </a:r>
              <a:r>
                <a:rPr lang="en-US" sz="2400" dirty="0">
                  <a:solidFill>
                    <a:srgbClr val="000000"/>
                  </a:solidFill>
                  <a:latin typeface="Montserrat"/>
                </a:rPr>
                <a:t> </a:t>
              </a:r>
              <a:r>
                <a:rPr lang="en-US" sz="2400" dirty="0" err="1">
                  <a:solidFill>
                    <a:srgbClr val="000000"/>
                  </a:solidFill>
                  <a:latin typeface="Montserrat"/>
                </a:rPr>
                <a:t>cần</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cấp</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Giải</a:t>
              </a:r>
              <a:r>
                <a:rPr lang="en-US" sz="2400" dirty="0">
                  <a:solidFill>
                    <a:srgbClr val="000000"/>
                  </a:solidFill>
                  <a:latin typeface="Montserrat Bold"/>
                </a:rPr>
                <a:t> </a:t>
              </a:r>
              <a:r>
                <a:rPr lang="en-US" sz="2400" dirty="0" err="1">
                  <a:solidFill>
                    <a:srgbClr val="000000"/>
                  </a:solidFill>
                  <a:latin typeface="Montserrat Bold"/>
                </a:rPr>
                <a:t>pháp</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cấp</a:t>
              </a:r>
              <a:r>
                <a:rPr lang="en-US" sz="2400" dirty="0">
                  <a:solidFill>
                    <a:srgbClr val="000000"/>
                  </a:solidFill>
                  <a:latin typeface="Montserrat"/>
                </a:rPr>
                <a:t> </a:t>
              </a:r>
              <a:r>
                <a:rPr lang="en-US" sz="2400" dirty="0" err="1">
                  <a:solidFill>
                    <a:srgbClr val="000000"/>
                  </a:solidFill>
                  <a:latin typeface="Montserrat"/>
                </a:rPr>
                <a:t>đường</a:t>
              </a:r>
              <a:r>
                <a:rPr lang="en-US" sz="2400" dirty="0">
                  <a:solidFill>
                    <a:srgbClr val="000000"/>
                  </a:solidFill>
                  <a:latin typeface="Montserrat"/>
                </a:rPr>
                <a:t> </a:t>
              </a:r>
              <a:r>
                <a:rPr lang="en-US" sz="2400" dirty="0" err="1">
                  <a:solidFill>
                    <a:srgbClr val="000000"/>
                  </a:solidFill>
                  <a:latin typeface="Montserrat"/>
                </a:rPr>
                <a:t>truyền</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mạng</a:t>
              </a:r>
              <a:r>
                <a:rPr lang="en-US" sz="2400" dirty="0">
                  <a:solidFill>
                    <a:srgbClr val="000000"/>
                  </a:solidFill>
                  <a:latin typeface="Montserrat"/>
                </a:rPr>
                <a:t> </a:t>
              </a:r>
              <a:r>
                <a:rPr lang="en-US" sz="2400" dirty="0" err="1">
                  <a:solidFill>
                    <a:srgbClr val="000000"/>
                  </a:solidFill>
                  <a:latin typeface="Montserrat"/>
                </a:rPr>
                <a:t>không</a:t>
              </a:r>
              <a:r>
                <a:rPr lang="en-US" sz="2400" dirty="0">
                  <a:solidFill>
                    <a:srgbClr val="000000"/>
                  </a:solidFill>
                  <a:latin typeface="Montserrat"/>
                </a:rPr>
                <a:t> </a:t>
              </a:r>
              <a:r>
                <a:rPr lang="en-US" sz="2400" dirty="0" err="1">
                  <a:solidFill>
                    <a:srgbClr val="000000"/>
                  </a:solidFill>
                  <a:latin typeface="Montserrat"/>
                </a:rPr>
                <a:t>dây</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Mở</a:t>
              </a:r>
              <a:r>
                <a:rPr lang="en-US" sz="2400" dirty="0">
                  <a:solidFill>
                    <a:srgbClr val="000000"/>
                  </a:solidFill>
                  <a:latin typeface="Montserrat"/>
                </a:rPr>
                <a:t> </a:t>
              </a:r>
              <a:r>
                <a:rPr lang="en-US" sz="2400" dirty="0" err="1">
                  <a:solidFill>
                    <a:srgbClr val="000000"/>
                  </a:solidFill>
                  <a:latin typeface="Montserrat"/>
                </a:rPr>
                <a:t>rộng</a:t>
              </a:r>
              <a:r>
                <a:rPr lang="en-US" sz="2400" dirty="0">
                  <a:solidFill>
                    <a:srgbClr val="000000"/>
                  </a:solidFill>
                  <a:latin typeface="Montserrat"/>
                </a:rPr>
                <a:t> </a:t>
              </a:r>
              <a:r>
                <a:rPr lang="en-US" sz="2400" dirty="0" err="1">
                  <a:solidFill>
                    <a:srgbClr val="000000"/>
                  </a:solidFill>
                  <a:latin typeface="Montserrat"/>
                </a:rPr>
                <a:t>phạm</a:t>
              </a:r>
              <a:r>
                <a:rPr lang="en-US" sz="2400" dirty="0">
                  <a:solidFill>
                    <a:srgbClr val="000000"/>
                  </a:solidFill>
                  <a:latin typeface="Montserrat"/>
                </a:rPr>
                <a:t> vi </a:t>
              </a:r>
              <a:r>
                <a:rPr lang="en-US" sz="2400" dirty="0" err="1">
                  <a:solidFill>
                    <a:srgbClr val="000000"/>
                  </a:solidFill>
                  <a:latin typeface="Montserrat"/>
                </a:rPr>
                <a:t>wifi</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r>
                <a:rPr lang="en-US" sz="2400" dirty="0">
                  <a:solidFill>
                    <a:srgbClr val="000000"/>
                  </a:solidFill>
                  <a:latin typeface="Montserrat"/>
                </a:rPr>
                <a:t> </a:t>
              </a:r>
              <a:r>
                <a:rPr lang="en-US" sz="2400" dirty="0" err="1">
                  <a:solidFill>
                    <a:srgbClr val="000000"/>
                  </a:solidFill>
                  <a:latin typeface="Montserrat"/>
                </a:rPr>
                <a:t>nâng</a:t>
              </a:r>
              <a:r>
                <a:rPr lang="en-US" sz="2400" dirty="0">
                  <a:solidFill>
                    <a:srgbClr val="000000"/>
                  </a:solidFill>
                  <a:latin typeface="Montserrat"/>
                </a:rPr>
                <a:t> </a:t>
              </a:r>
              <a:r>
                <a:rPr lang="en-US" sz="2400" dirty="0" err="1">
                  <a:solidFill>
                    <a:srgbClr val="000000"/>
                  </a:solidFill>
                  <a:latin typeface="Montserrat"/>
                </a:rPr>
                <a:t>cấp</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camera </a:t>
              </a:r>
              <a:r>
                <a:rPr lang="en-US" sz="2400" dirty="0" err="1">
                  <a:solidFill>
                    <a:srgbClr val="000000"/>
                  </a:solidFill>
                  <a:latin typeface="Montserrat"/>
                </a:rPr>
                <a:t>giám</a:t>
              </a:r>
              <a:r>
                <a:rPr lang="en-US" sz="2400" dirty="0">
                  <a:solidFill>
                    <a:srgbClr val="000000"/>
                  </a:solidFill>
                  <a:latin typeface="Montserrat"/>
                </a:rPr>
                <a:t> </a:t>
              </a:r>
              <a:r>
                <a:rPr lang="en-US" sz="2400" dirty="0" err="1">
                  <a:solidFill>
                    <a:srgbClr val="000000"/>
                  </a:solidFill>
                  <a:latin typeface="Montserrat"/>
                </a:rPr>
                <a:t>sát</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a:t>
              </a:r>
              <a:r>
                <a:rPr lang="en-US" sz="2400" dirty="0" err="1">
                  <a:solidFill>
                    <a:srgbClr val="000000"/>
                  </a:solidFill>
                  <a:latin typeface="Montserrat"/>
                </a:rPr>
                <a:t>hệ</a:t>
              </a:r>
              <a:r>
                <a:rPr lang="en-US" sz="2400" dirty="0">
                  <a:solidFill>
                    <a:srgbClr val="000000"/>
                  </a:solidFill>
                  <a:latin typeface="Montserrat"/>
                </a:rPr>
                <a:t> </a:t>
              </a:r>
              <a:r>
                <a:rPr lang="en-US" sz="2400" dirty="0" err="1">
                  <a:solidFill>
                    <a:srgbClr val="000000"/>
                  </a:solidFill>
                  <a:latin typeface="Montserrat"/>
                </a:rPr>
                <a:t>thống</a:t>
              </a:r>
              <a:r>
                <a:rPr lang="en-US" sz="2400" dirty="0">
                  <a:solidFill>
                    <a:srgbClr val="000000"/>
                  </a:solidFill>
                  <a:latin typeface="Montserrat"/>
                </a:rPr>
                <a:t> </a:t>
              </a:r>
              <a:r>
                <a:rPr lang="en-US" sz="2400" dirty="0" err="1">
                  <a:solidFill>
                    <a:srgbClr val="000000"/>
                  </a:solidFill>
                  <a:latin typeface="Montserrat"/>
                </a:rPr>
                <a:t>viễn</a:t>
              </a:r>
              <a:r>
                <a:rPr lang="en-US" sz="2400" dirty="0">
                  <a:solidFill>
                    <a:srgbClr val="000000"/>
                  </a:solidFill>
                  <a:latin typeface="Montserrat"/>
                </a:rPr>
                <a:t> </a:t>
              </a:r>
              <a:r>
                <a:rPr lang="en-US" sz="2400" dirty="0" err="1">
                  <a:solidFill>
                    <a:srgbClr val="000000"/>
                  </a:solidFill>
                  <a:latin typeface="Montserrat"/>
                </a:rPr>
                <a:t>thông</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thông</a:t>
              </a:r>
              <a:r>
                <a:rPr lang="en-US" sz="2400" dirty="0">
                  <a:solidFill>
                    <a:srgbClr val="000000"/>
                  </a:solidFill>
                  <a:latin typeface="Montserrat"/>
                </a:rPr>
                <a:t> tin </a:t>
              </a:r>
              <a:r>
                <a:rPr lang="en-US" sz="2400" dirty="0" err="1">
                  <a:solidFill>
                    <a:srgbClr val="000000"/>
                  </a:solidFill>
                  <a:latin typeface="Montserrat"/>
                </a:rPr>
                <a:t>khách</a:t>
              </a:r>
              <a:r>
                <a:rPr lang="en-US" sz="2400" dirty="0">
                  <a:solidFill>
                    <a:srgbClr val="000000"/>
                  </a:solidFill>
                  <a:latin typeface="Montserrat"/>
                </a:rPr>
                <a:t> </a:t>
              </a:r>
              <a:r>
                <a:rPr lang="en-US" sz="2400" dirty="0" err="1">
                  <a:solidFill>
                    <a:srgbClr val="000000"/>
                  </a:solidFill>
                  <a:latin typeface="Montserrat"/>
                </a:rPr>
                <a:t>hàng</a:t>
              </a:r>
              <a:endParaRPr lang="en-US" sz="2400" dirty="0">
                <a:solidFill>
                  <a:srgbClr val="000000"/>
                </a:solidFill>
                <a:latin typeface="Montserrat"/>
              </a:endParaRPr>
            </a:p>
          </p:txBody>
        </p:sp>
      </p:grpSp>
      <p:sp>
        <p:nvSpPr>
          <p:cNvPr id="30" name="Freeform 30"/>
          <p:cNvSpPr/>
          <p:nvPr/>
        </p:nvSpPr>
        <p:spPr>
          <a:xfrm>
            <a:off x="722569" y="2974629"/>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56362" y="3208423"/>
            <a:ext cx="2065690" cy="2065690"/>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4" name="TextBox 34"/>
          <p:cNvSpPr txBox="1"/>
          <p:nvPr/>
        </p:nvSpPr>
        <p:spPr>
          <a:xfrm>
            <a:off x="993278" y="5490581"/>
            <a:ext cx="1991859"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Tài nguyên mạng</a:t>
            </a:r>
          </a:p>
        </p:txBody>
      </p:sp>
      <p:sp>
        <p:nvSpPr>
          <p:cNvPr id="36" name="Freeform 36"/>
          <p:cNvSpPr/>
          <p:nvPr/>
        </p:nvSpPr>
        <p:spPr>
          <a:xfrm>
            <a:off x="1346886" y="3733834"/>
            <a:ext cx="1284642" cy="1014867"/>
          </a:xfrm>
          <a:custGeom>
            <a:avLst/>
            <a:gdLst/>
            <a:ahLst/>
            <a:cxnLst/>
            <a:rect l="l" t="t" r="r" b="b"/>
            <a:pathLst>
              <a:path w="1284642" h="1014867">
                <a:moveTo>
                  <a:pt x="0" y="0"/>
                </a:moveTo>
                <a:lnTo>
                  <a:pt x="1284643" y="0"/>
                </a:lnTo>
                <a:lnTo>
                  <a:pt x="1284643" y="1014868"/>
                </a:lnTo>
                <a:lnTo>
                  <a:pt x="0" y="10148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Rectangle: Rounded Corners 36">
            <a:extLst>
              <a:ext uri="{FF2B5EF4-FFF2-40B4-BE49-F238E27FC236}">
                <a16:creationId xmlns:a16="http://schemas.microsoft.com/office/drawing/2014/main" id="{912EB410-5AE8-4463-AD3F-9F52240224CD}"/>
              </a:ext>
            </a:extLst>
          </p:cNvPr>
          <p:cNvSpPr/>
          <p:nvPr/>
        </p:nvSpPr>
        <p:spPr>
          <a:xfrm>
            <a:off x="6155735" y="168340"/>
            <a:ext cx="5976530" cy="167640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TextBox 35"/>
          <p:cNvSpPr txBox="1"/>
          <p:nvPr/>
        </p:nvSpPr>
        <p:spPr>
          <a:xfrm>
            <a:off x="5597854" y="403225"/>
            <a:ext cx="7092292" cy="124142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TÀI NGUYÊN MẠNG</a:t>
            </a:r>
          </a:p>
          <a:p>
            <a:pPr algn="ctr">
              <a:lnSpc>
                <a:spcPts val="4999"/>
              </a:lnSpc>
            </a:pPr>
            <a:r>
              <a:rPr lang="en-US" sz="3999" dirty="0" err="1">
                <a:solidFill>
                  <a:srgbClr val="FFFFFF"/>
                </a:solidFill>
                <a:latin typeface="Montserrat Bold"/>
              </a:rPr>
              <a:t>Ưu</a:t>
            </a:r>
            <a:r>
              <a:rPr lang="en-US" sz="3999" dirty="0">
                <a:solidFill>
                  <a:srgbClr val="FFFFFF"/>
                </a:solidFill>
                <a:latin typeface="Montserrat Bold"/>
              </a:rPr>
              <a:t> </a:t>
            </a:r>
            <a:r>
              <a:rPr lang="en-US" sz="3999" dirty="0" err="1">
                <a:solidFill>
                  <a:srgbClr val="FFFFFF"/>
                </a:solidFill>
                <a:latin typeface="Montserrat Bold"/>
              </a:rPr>
              <a:t>nhược</a:t>
            </a:r>
            <a:r>
              <a:rPr lang="en-US" sz="3999" dirty="0">
                <a:solidFill>
                  <a:srgbClr val="FFFFFF"/>
                </a:solidFill>
                <a:latin typeface="Montserrat Bold"/>
              </a:rPr>
              <a:t> </a:t>
            </a:r>
            <a:r>
              <a:rPr lang="en-US" sz="3999" dirty="0" err="1">
                <a:solidFill>
                  <a:srgbClr val="FFFFFF"/>
                </a:solidFill>
                <a:latin typeface="Montserrat Bold"/>
              </a:rPr>
              <a:t>điểm</a:t>
            </a:r>
            <a:endParaRPr lang="en-US" sz="3999" dirty="0">
              <a:solidFill>
                <a:srgbClr val="FFFFFF"/>
              </a:solidFill>
              <a:latin typeface="Montserrat 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7" name="Group 27"/>
          <p:cNvGrpSpPr/>
          <p:nvPr/>
        </p:nvGrpSpPr>
        <p:grpSpPr>
          <a:xfrm>
            <a:off x="5629797" y="2157741"/>
            <a:ext cx="11245898" cy="5990420"/>
            <a:chOff x="0" y="-38100"/>
            <a:chExt cx="2961883" cy="1577724"/>
          </a:xfrm>
        </p:grpSpPr>
        <p:sp>
          <p:nvSpPr>
            <p:cNvPr id="28" name="Freeform 28"/>
            <p:cNvSpPr/>
            <p:nvPr/>
          </p:nvSpPr>
          <p:spPr>
            <a:xfrm>
              <a:off x="0" y="0"/>
              <a:ext cx="2961883" cy="1539624"/>
            </a:xfrm>
            <a:custGeom>
              <a:avLst/>
              <a:gdLst/>
              <a:ahLst/>
              <a:cxnLst/>
              <a:rect l="l" t="t" r="r" b="b"/>
              <a:pathLst>
                <a:path w="2961883" h="1539624">
                  <a:moveTo>
                    <a:pt x="35110" y="0"/>
                  </a:moveTo>
                  <a:lnTo>
                    <a:pt x="2926773" y="0"/>
                  </a:lnTo>
                  <a:cubicBezTo>
                    <a:pt x="2936085" y="0"/>
                    <a:pt x="2945015" y="3699"/>
                    <a:pt x="2951599" y="10283"/>
                  </a:cubicBezTo>
                  <a:cubicBezTo>
                    <a:pt x="2958184" y="16868"/>
                    <a:pt x="2961883" y="25798"/>
                    <a:pt x="2961883" y="35110"/>
                  </a:cubicBezTo>
                  <a:lnTo>
                    <a:pt x="2961883" y="1504514"/>
                  </a:lnTo>
                  <a:cubicBezTo>
                    <a:pt x="2961883" y="1513826"/>
                    <a:pt x="2958184" y="1522756"/>
                    <a:pt x="2951599" y="1529341"/>
                  </a:cubicBezTo>
                  <a:cubicBezTo>
                    <a:pt x="2945015" y="1535925"/>
                    <a:pt x="2936085" y="1539624"/>
                    <a:pt x="2926773" y="1539624"/>
                  </a:cubicBezTo>
                  <a:lnTo>
                    <a:pt x="35110" y="1539624"/>
                  </a:lnTo>
                  <a:cubicBezTo>
                    <a:pt x="25798" y="1539624"/>
                    <a:pt x="16868" y="1535925"/>
                    <a:pt x="10283" y="1529341"/>
                  </a:cubicBezTo>
                  <a:cubicBezTo>
                    <a:pt x="3699" y="1522756"/>
                    <a:pt x="0" y="1513826"/>
                    <a:pt x="0" y="1504514"/>
                  </a:cubicBezTo>
                  <a:lnTo>
                    <a:pt x="0" y="35110"/>
                  </a:lnTo>
                  <a:cubicBezTo>
                    <a:pt x="0" y="25798"/>
                    <a:pt x="3699" y="16868"/>
                    <a:pt x="10283" y="10283"/>
                  </a:cubicBezTo>
                  <a:cubicBezTo>
                    <a:pt x="16868" y="3699"/>
                    <a:pt x="25798" y="0"/>
                    <a:pt x="35110" y="0"/>
                  </a:cubicBezTo>
                  <a:close/>
                </a:path>
              </a:pathLst>
            </a:custGeom>
            <a:solidFill>
              <a:srgbClr val="FEFEFE"/>
            </a:solidFill>
          </p:spPr>
        </p:sp>
        <p:sp>
          <p:nvSpPr>
            <p:cNvPr id="29" name="TextBox 29"/>
            <p:cNvSpPr txBox="1"/>
            <p:nvPr/>
          </p:nvSpPr>
          <p:spPr>
            <a:xfrm>
              <a:off x="0" y="-38100"/>
              <a:ext cx="2812051" cy="850900"/>
            </a:xfrm>
            <a:prstGeom prst="rect">
              <a:avLst/>
            </a:prstGeom>
          </p:spPr>
          <p:txBody>
            <a:bodyPr lIns="228600" tIns="228600" rIns="228600" bIns="228600" rtlCol="0" anchor="t"/>
            <a:lstStyle/>
            <a:p>
              <a:pPr algn="just">
                <a:lnSpc>
                  <a:spcPts val="3359"/>
                </a:lnSpc>
              </a:pPr>
              <a:r>
                <a:rPr lang="en-US" sz="2400" dirty="0" err="1">
                  <a:solidFill>
                    <a:srgbClr val="000000"/>
                  </a:solidFill>
                  <a:latin typeface="Montserrat Bold"/>
                </a:rPr>
                <a:t>Ưu</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Tăng</a:t>
              </a:r>
              <a:r>
                <a:rPr lang="en-US" sz="2400" dirty="0">
                  <a:solidFill>
                    <a:srgbClr val="000000"/>
                  </a:solidFill>
                  <a:latin typeface="Montserrat"/>
                </a:rPr>
                <a:t> </a:t>
              </a:r>
              <a:r>
                <a:rPr lang="en-US" sz="2400" dirty="0" err="1">
                  <a:solidFill>
                    <a:srgbClr val="000000"/>
                  </a:solidFill>
                  <a:latin typeface="Montserrat"/>
                </a:rPr>
                <a:t>cường</a:t>
              </a:r>
              <a:r>
                <a:rPr lang="en-US" sz="2400" dirty="0">
                  <a:solidFill>
                    <a:srgbClr val="000000"/>
                  </a:solidFill>
                  <a:latin typeface="Montserrat"/>
                </a:rPr>
                <a:t> </a:t>
              </a:r>
              <a:r>
                <a:rPr lang="en-US" sz="2400" dirty="0" err="1">
                  <a:solidFill>
                    <a:srgbClr val="000000"/>
                  </a:solidFill>
                  <a:latin typeface="Montserrat"/>
                </a:rPr>
                <a:t>bảo</a:t>
              </a:r>
              <a:r>
                <a:rPr lang="en-US" sz="2400" dirty="0">
                  <a:solidFill>
                    <a:srgbClr val="000000"/>
                  </a:solidFill>
                  <a:latin typeface="Montserrat"/>
                </a:rPr>
                <a:t> </a:t>
              </a:r>
              <a:r>
                <a:rPr lang="en-US" sz="2400" dirty="0" err="1">
                  <a:solidFill>
                    <a:srgbClr val="000000"/>
                  </a:solidFill>
                  <a:latin typeface="Montserrat"/>
                </a:rPr>
                <a:t>mật</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Giám</a:t>
              </a:r>
              <a:r>
                <a:rPr lang="en-US" sz="2400" dirty="0">
                  <a:solidFill>
                    <a:srgbClr val="000000"/>
                  </a:solidFill>
                  <a:latin typeface="Montserrat"/>
                </a:rPr>
                <a:t> </a:t>
              </a:r>
              <a:r>
                <a:rPr lang="en-US" sz="2400" dirty="0" err="1">
                  <a:solidFill>
                    <a:srgbClr val="000000"/>
                  </a:solidFill>
                  <a:latin typeface="Montserrat"/>
                </a:rPr>
                <a:t>sát</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phát</a:t>
              </a:r>
              <a:r>
                <a:rPr lang="en-US" sz="2400" dirty="0">
                  <a:solidFill>
                    <a:srgbClr val="000000"/>
                  </a:solidFill>
                  <a:latin typeface="Montserrat"/>
                </a:rPr>
                <a:t> </a:t>
              </a:r>
              <a:r>
                <a:rPr lang="en-US" sz="2400" dirty="0" err="1">
                  <a:solidFill>
                    <a:srgbClr val="000000"/>
                  </a:solidFill>
                  <a:latin typeface="Montserrat"/>
                </a:rPr>
                <a:t>hiện</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Tự</a:t>
              </a:r>
              <a:r>
                <a:rPr lang="en-US" sz="2400" dirty="0">
                  <a:solidFill>
                    <a:srgbClr val="000000"/>
                  </a:solidFill>
                  <a:latin typeface="Montserrat"/>
                </a:rPr>
                <a:t> </a:t>
              </a:r>
              <a:r>
                <a:rPr lang="en-US" sz="2400" dirty="0" err="1">
                  <a:solidFill>
                    <a:srgbClr val="000000"/>
                  </a:solidFill>
                  <a:latin typeface="Montserrat"/>
                </a:rPr>
                <a:t>động</a:t>
              </a:r>
              <a:r>
                <a:rPr lang="en-US" sz="2400" dirty="0">
                  <a:solidFill>
                    <a:srgbClr val="000000"/>
                  </a:solidFill>
                  <a:latin typeface="Montserrat"/>
                </a:rPr>
                <a:t> </a:t>
              </a:r>
              <a:r>
                <a:rPr lang="en-US" sz="2400" dirty="0" err="1">
                  <a:solidFill>
                    <a:srgbClr val="000000"/>
                  </a:solidFill>
                  <a:latin typeface="Montserrat"/>
                </a:rPr>
                <a:t>hóa</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Kiểm</a:t>
              </a:r>
              <a:r>
                <a:rPr lang="en-US" sz="2400" dirty="0">
                  <a:solidFill>
                    <a:srgbClr val="000000"/>
                  </a:solidFill>
                  <a:latin typeface="Montserrat"/>
                </a:rPr>
                <a:t> </a:t>
              </a:r>
              <a:r>
                <a:rPr lang="en-US" sz="2400" dirty="0" err="1">
                  <a:solidFill>
                    <a:srgbClr val="000000"/>
                  </a:solidFill>
                  <a:latin typeface="Montserrat"/>
                </a:rPr>
                <a:t>soát</a:t>
              </a:r>
              <a:r>
                <a:rPr lang="en-US" sz="2400" dirty="0">
                  <a:solidFill>
                    <a:srgbClr val="000000"/>
                  </a:solidFill>
                  <a:latin typeface="Montserrat"/>
                </a:rPr>
                <a:t> </a:t>
              </a:r>
              <a:r>
                <a:rPr lang="en-US" sz="2400" dirty="0" err="1">
                  <a:solidFill>
                    <a:srgbClr val="000000"/>
                  </a:solidFill>
                  <a:latin typeface="Montserrat"/>
                </a:rPr>
                <a:t>truy</a:t>
              </a:r>
              <a:r>
                <a:rPr lang="en-US" sz="2400" dirty="0">
                  <a:solidFill>
                    <a:srgbClr val="000000"/>
                  </a:solidFill>
                  <a:latin typeface="Montserrat"/>
                </a:rPr>
                <a:t> </a:t>
              </a:r>
              <a:r>
                <a:rPr lang="en-US" sz="2400" dirty="0" err="1">
                  <a:solidFill>
                    <a:srgbClr val="000000"/>
                  </a:solidFill>
                  <a:latin typeface="Montserrat"/>
                </a:rPr>
                <a:t>cập</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Đảm</a:t>
              </a:r>
              <a:r>
                <a:rPr lang="en-US" sz="2400" dirty="0">
                  <a:solidFill>
                    <a:srgbClr val="000000"/>
                  </a:solidFill>
                  <a:latin typeface="Montserrat"/>
                </a:rPr>
                <a:t> </a:t>
              </a:r>
              <a:r>
                <a:rPr lang="en-US" sz="2400" dirty="0" err="1">
                  <a:solidFill>
                    <a:srgbClr val="000000"/>
                  </a:solidFill>
                  <a:latin typeface="Montserrat"/>
                </a:rPr>
                <a:t>bảo</a:t>
              </a:r>
              <a:r>
                <a:rPr lang="en-US" sz="2400" dirty="0">
                  <a:solidFill>
                    <a:srgbClr val="000000"/>
                  </a:solidFill>
                  <a:latin typeface="Montserrat"/>
                </a:rPr>
                <a:t> </a:t>
              </a:r>
              <a:r>
                <a:rPr lang="en-US" sz="2400" dirty="0" err="1">
                  <a:solidFill>
                    <a:srgbClr val="000000"/>
                  </a:solidFill>
                  <a:latin typeface="Montserrat"/>
                </a:rPr>
                <a:t>hiệu</a:t>
              </a:r>
              <a:r>
                <a:rPr lang="en-US" sz="2400" dirty="0">
                  <a:solidFill>
                    <a:srgbClr val="000000"/>
                  </a:solidFill>
                  <a:latin typeface="Montserrat"/>
                </a:rPr>
                <a:t> </a:t>
              </a:r>
              <a:r>
                <a:rPr lang="en-US" sz="2400" dirty="0" err="1">
                  <a:solidFill>
                    <a:srgbClr val="000000"/>
                  </a:solidFill>
                  <a:latin typeface="Montserrat"/>
                </a:rPr>
                <a:t>suất</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ổn</a:t>
              </a:r>
              <a:r>
                <a:rPr lang="en-US" sz="2400" dirty="0">
                  <a:solidFill>
                    <a:srgbClr val="000000"/>
                  </a:solidFill>
                  <a:latin typeface="Montserrat"/>
                </a:rPr>
                <a:t> </a:t>
              </a:r>
              <a:r>
                <a:rPr lang="en-US" sz="2400" dirty="0" err="1">
                  <a:solidFill>
                    <a:srgbClr val="000000"/>
                  </a:solidFill>
                  <a:latin typeface="Montserrat"/>
                </a:rPr>
                <a:t>định</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Nhược</a:t>
              </a:r>
              <a:r>
                <a:rPr lang="en-US" sz="2400" dirty="0">
                  <a:solidFill>
                    <a:srgbClr val="000000"/>
                  </a:solidFill>
                  <a:latin typeface="Montserrat Bold"/>
                </a:rPr>
                <a:t> </a:t>
              </a:r>
              <a:r>
                <a:rPr lang="en-US" sz="2400" dirty="0" err="1">
                  <a:solidFill>
                    <a:srgbClr val="000000"/>
                  </a:solidFill>
                  <a:latin typeface="Montserrat Bold"/>
                </a:rPr>
                <a:t>điểm</a:t>
              </a:r>
              <a:endParaRPr lang="en-US" sz="2400" dirty="0">
                <a:solidFill>
                  <a:srgbClr val="000000"/>
                </a:solidFill>
                <a:latin typeface="Montserrat Bold"/>
              </a:endParaRPr>
            </a:p>
            <a:p>
              <a:pPr marL="518160" lvl="1" indent="-259080" algn="just">
                <a:lnSpc>
                  <a:spcPts val="3359"/>
                </a:lnSpc>
                <a:buFont typeface="Arial"/>
                <a:buChar char="•"/>
              </a:pPr>
              <a:r>
                <a:rPr lang="en-US" sz="2400" dirty="0">
                  <a:solidFill>
                    <a:srgbClr val="000000"/>
                  </a:solidFill>
                  <a:latin typeface="Montserrat"/>
                </a:rPr>
                <a:t>Chi </a:t>
              </a:r>
              <a:r>
                <a:rPr lang="en-US" sz="2400" dirty="0" err="1">
                  <a:solidFill>
                    <a:srgbClr val="000000"/>
                  </a:solidFill>
                  <a:latin typeface="Montserrat"/>
                </a:rPr>
                <a:t>phí</a:t>
              </a:r>
              <a:r>
                <a:rPr lang="en-US" sz="2400" dirty="0">
                  <a:solidFill>
                    <a:srgbClr val="000000"/>
                  </a:solidFill>
                  <a:latin typeface="Montserrat"/>
                </a:rPr>
                <a:t> </a:t>
              </a: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duy</a:t>
              </a:r>
              <a:r>
                <a:rPr lang="en-US" sz="2400" dirty="0">
                  <a:solidFill>
                    <a:srgbClr val="000000"/>
                  </a:solidFill>
                  <a:latin typeface="Montserrat"/>
                </a:rPr>
                <a:t> </a:t>
              </a:r>
              <a:r>
                <a:rPr lang="en-US" sz="2400" dirty="0" err="1">
                  <a:solidFill>
                    <a:srgbClr val="000000"/>
                  </a:solidFill>
                  <a:latin typeface="Montserrat"/>
                </a:rPr>
                <a:t>trì</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Khả</a:t>
              </a:r>
              <a:r>
                <a:rPr lang="en-US" sz="2400" dirty="0">
                  <a:solidFill>
                    <a:srgbClr val="000000"/>
                  </a:solidFill>
                  <a:latin typeface="Montserrat"/>
                </a:rPr>
                <a:t> </a:t>
              </a:r>
              <a:r>
                <a:rPr lang="en-US" sz="2400" dirty="0" err="1">
                  <a:solidFill>
                    <a:srgbClr val="000000"/>
                  </a:solidFill>
                  <a:latin typeface="Montserrat"/>
                </a:rPr>
                <a:t>năng</a:t>
              </a:r>
              <a:r>
                <a:rPr lang="en-US" sz="2400" dirty="0">
                  <a:solidFill>
                    <a:srgbClr val="000000"/>
                  </a:solidFill>
                  <a:latin typeface="Montserrat"/>
                </a:rPr>
                <a:t> </a:t>
              </a: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tương</a:t>
              </a:r>
              <a:r>
                <a:rPr lang="en-US" sz="2400" dirty="0">
                  <a:solidFill>
                    <a:srgbClr val="000000"/>
                  </a:solidFill>
                  <a:latin typeface="Montserrat"/>
                </a:rPr>
                <a:t> </a:t>
              </a:r>
              <a:r>
                <a:rPr lang="en-US" sz="2400" dirty="0" err="1">
                  <a:solidFill>
                    <a:srgbClr val="000000"/>
                  </a:solidFill>
                  <a:latin typeface="Montserrat"/>
                </a:rPr>
                <a:t>thích</a:t>
              </a:r>
              <a:endParaRPr lang="en-US" sz="2400" dirty="0">
                <a:solidFill>
                  <a:srgbClr val="000000"/>
                </a:solidFill>
                <a:latin typeface="Montserrat"/>
              </a:endParaRPr>
            </a:p>
            <a:p>
              <a:pPr algn="just">
                <a:lnSpc>
                  <a:spcPts val="3359"/>
                </a:lnSpc>
              </a:pPr>
              <a:r>
                <a:rPr lang="en-US" sz="2400" dirty="0" err="1">
                  <a:solidFill>
                    <a:srgbClr val="000000"/>
                  </a:solidFill>
                  <a:latin typeface="Montserrat Bold"/>
                </a:rPr>
                <a:t>Giải</a:t>
              </a:r>
              <a:r>
                <a:rPr lang="en-US" sz="2400" dirty="0">
                  <a:solidFill>
                    <a:srgbClr val="000000"/>
                  </a:solidFill>
                  <a:latin typeface="Montserrat Bold"/>
                </a:rPr>
                <a:t> </a:t>
              </a:r>
              <a:r>
                <a:rPr lang="en-US" sz="2400" dirty="0" err="1">
                  <a:solidFill>
                    <a:srgbClr val="000000"/>
                  </a:solidFill>
                  <a:latin typeface="Montserrat Bold"/>
                </a:rPr>
                <a:t>pháp</a:t>
              </a:r>
              <a:endParaRPr lang="en-US" sz="2400" dirty="0">
                <a:solidFill>
                  <a:srgbClr val="000000"/>
                </a:solidFill>
                <a:latin typeface="Montserrat Bold"/>
              </a:endParaRPr>
            </a:p>
            <a:p>
              <a:pPr marL="518160" lvl="1" indent="-259080" algn="just">
                <a:lnSpc>
                  <a:spcPts val="3359"/>
                </a:lnSpc>
                <a:buFont typeface="Arial"/>
                <a:buChar char="•"/>
              </a:pP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r>
                <a:rPr lang="en-US" sz="2400" dirty="0">
                  <a:solidFill>
                    <a:srgbClr val="000000"/>
                  </a:solidFill>
                  <a:latin typeface="Montserrat"/>
                </a:rPr>
                <a:t> </a:t>
              </a:r>
              <a:r>
                <a:rPr lang="en-US" sz="2400" dirty="0" err="1">
                  <a:solidFill>
                    <a:srgbClr val="000000"/>
                  </a:solidFill>
                  <a:latin typeface="Montserrat"/>
                </a:rPr>
                <a:t>vào</a:t>
              </a:r>
              <a:r>
                <a:rPr lang="en-US" sz="2400" dirty="0">
                  <a:solidFill>
                    <a:srgbClr val="000000"/>
                  </a:solidFill>
                  <a:latin typeface="Montserrat"/>
                </a:rPr>
                <a:t> </a:t>
              </a:r>
              <a:r>
                <a:rPr lang="en-US" sz="2400" dirty="0" err="1">
                  <a:solidFill>
                    <a:srgbClr val="000000"/>
                  </a:solidFill>
                  <a:latin typeface="Montserrat"/>
                </a:rPr>
                <a:t>giáo</a:t>
              </a:r>
              <a:r>
                <a:rPr lang="en-US" sz="2400" dirty="0">
                  <a:solidFill>
                    <a:srgbClr val="000000"/>
                  </a:solidFill>
                  <a:latin typeface="Montserrat"/>
                </a:rPr>
                <a:t> </a:t>
              </a:r>
              <a:r>
                <a:rPr lang="en-US" sz="2400" dirty="0" err="1">
                  <a:solidFill>
                    <a:srgbClr val="000000"/>
                  </a:solidFill>
                  <a:latin typeface="Montserrat"/>
                </a:rPr>
                <a:t>dục</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đào</a:t>
              </a:r>
              <a:r>
                <a:rPr lang="en-US" sz="2400" dirty="0">
                  <a:solidFill>
                    <a:srgbClr val="000000"/>
                  </a:solidFill>
                  <a:latin typeface="Montserrat"/>
                </a:rPr>
                <a:t> </a:t>
              </a:r>
              <a:r>
                <a:rPr lang="en-US" sz="2400" dirty="0" err="1">
                  <a:solidFill>
                    <a:srgbClr val="000000"/>
                  </a:solidFill>
                  <a:latin typeface="Montserrat"/>
                </a:rPr>
                <a:t>tạo</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Sử</a:t>
              </a:r>
              <a:r>
                <a:rPr lang="en-US" sz="2400" dirty="0">
                  <a:solidFill>
                    <a:srgbClr val="000000"/>
                  </a:solidFill>
                  <a:latin typeface="Montserrat"/>
                </a:rPr>
                <a:t> </a:t>
              </a:r>
              <a:r>
                <a:rPr lang="en-US" sz="2400" dirty="0" err="1">
                  <a:solidFill>
                    <a:srgbClr val="000000"/>
                  </a:solidFill>
                  <a:latin typeface="Montserrat"/>
                </a:rPr>
                <a:t>dụng</a:t>
              </a:r>
              <a:r>
                <a:rPr lang="en-US" sz="2400" dirty="0">
                  <a:solidFill>
                    <a:srgbClr val="000000"/>
                  </a:solidFill>
                  <a:latin typeface="Montserrat"/>
                </a:rPr>
                <a:t> </a:t>
              </a:r>
              <a:r>
                <a:rPr lang="en-US" sz="2400" dirty="0" err="1">
                  <a:solidFill>
                    <a:srgbClr val="000000"/>
                  </a:solidFill>
                  <a:latin typeface="Montserrat"/>
                </a:rPr>
                <a:t>các</a:t>
              </a:r>
              <a:r>
                <a:rPr lang="en-US" sz="2400" dirty="0">
                  <a:solidFill>
                    <a:srgbClr val="000000"/>
                  </a:solidFill>
                  <a:latin typeface="Montserrat"/>
                </a:rPr>
                <a:t> </a:t>
              </a:r>
              <a:r>
                <a:rPr lang="en-US" sz="2400" dirty="0" err="1">
                  <a:solidFill>
                    <a:srgbClr val="000000"/>
                  </a:solidFill>
                  <a:latin typeface="Montserrat"/>
                </a:rPr>
                <a:t>giải</a:t>
              </a:r>
              <a:r>
                <a:rPr lang="en-US" sz="2400" dirty="0">
                  <a:solidFill>
                    <a:srgbClr val="000000"/>
                  </a:solidFill>
                  <a:latin typeface="Montserrat"/>
                </a:rPr>
                <a:t> </a:t>
              </a:r>
              <a:r>
                <a:rPr lang="en-US" sz="2400" dirty="0" err="1">
                  <a:solidFill>
                    <a:srgbClr val="000000"/>
                  </a:solidFill>
                  <a:latin typeface="Montserrat"/>
                </a:rPr>
                <a:t>pháp</a:t>
              </a:r>
              <a:r>
                <a:rPr lang="en-US" sz="2400" dirty="0">
                  <a:solidFill>
                    <a:srgbClr val="000000"/>
                  </a:solidFill>
                  <a:latin typeface="Montserrat"/>
                </a:rPr>
                <a:t> </a:t>
              </a:r>
              <a:r>
                <a:rPr lang="en-US" sz="2400" dirty="0" err="1">
                  <a:solidFill>
                    <a:srgbClr val="000000"/>
                  </a:solidFill>
                  <a:latin typeface="Montserrat"/>
                </a:rPr>
                <a:t>tích</a:t>
              </a:r>
              <a:r>
                <a:rPr lang="en-US" sz="2400" dirty="0">
                  <a:solidFill>
                    <a:srgbClr val="000000"/>
                  </a:solidFill>
                  <a:latin typeface="Montserrat"/>
                </a:rPr>
                <a:t> </a:t>
              </a:r>
              <a:r>
                <a:rPr lang="en-US" sz="2400" dirty="0" err="1">
                  <a:solidFill>
                    <a:srgbClr val="000000"/>
                  </a:solidFill>
                  <a:latin typeface="Montserrat"/>
                </a:rPr>
                <a:t>hợp</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mở</a:t>
              </a:r>
              <a:endParaRPr lang="en-US" sz="2400" dirty="0">
                <a:solidFill>
                  <a:srgbClr val="000000"/>
                </a:solidFill>
                <a:latin typeface="Montserrat"/>
              </a:endParaRPr>
            </a:p>
            <a:p>
              <a:pPr marL="518160" lvl="1" indent="-259080" algn="just">
                <a:lnSpc>
                  <a:spcPts val="3359"/>
                </a:lnSpc>
                <a:buFont typeface="Arial"/>
                <a:buChar char="•"/>
              </a:pPr>
              <a:r>
                <a:rPr lang="en-US" sz="2400" dirty="0" err="1">
                  <a:solidFill>
                    <a:srgbClr val="000000"/>
                  </a:solidFill>
                  <a:latin typeface="Montserrat"/>
                </a:rPr>
                <a:t>Tối</a:t>
              </a:r>
              <a:r>
                <a:rPr lang="en-US" sz="2400" dirty="0">
                  <a:solidFill>
                    <a:srgbClr val="000000"/>
                  </a:solidFill>
                  <a:latin typeface="Montserrat"/>
                </a:rPr>
                <a:t> </a:t>
              </a:r>
              <a:r>
                <a:rPr lang="en-US" sz="2400" dirty="0" err="1">
                  <a:solidFill>
                    <a:srgbClr val="000000"/>
                  </a:solidFill>
                  <a:latin typeface="Montserrat"/>
                </a:rPr>
                <a:t>ưu</a:t>
              </a:r>
              <a:r>
                <a:rPr lang="en-US" sz="2400" dirty="0">
                  <a:solidFill>
                    <a:srgbClr val="000000"/>
                  </a:solidFill>
                  <a:latin typeface="Montserrat"/>
                </a:rPr>
                <a:t> </a:t>
              </a:r>
              <a:r>
                <a:rPr lang="en-US" sz="2400" dirty="0" err="1">
                  <a:solidFill>
                    <a:srgbClr val="000000"/>
                  </a:solidFill>
                  <a:latin typeface="Montserrat"/>
                </a:rPr>
                <a:t>hóa</a:t>
              </a:r>
              <a:r>
                <a:rPr lang="en-US" sz="2400" dirty="0">
                  <a:solidFill>
                    <a:srgbClr val="000000"/>
                  </a:solidFill>
                  <a:latin typeface="Montserrat"/>
                </a:rPr>
                <a:t> chi </a:t>
              </a:r>
              <a:r>
                <a:rPr lang="en-US" sz="2400" dirty="0" err="1">
                  <a:solidFill>
                    <a:srgbClr val="000000"/>
                  </a:solidFill>
                  <a:latin typeface="Montserrat"/>
                </a:rPr>
                <a:t>phí</a:t>
              </a:r>
              <a:r>
                <a:rPr lang="en-US" sz="2400" dirty="0">
                  <a:solidFill>
                    <a:srgbClr val="000000"/>
                  </a:solidFill>
                  <a:latin typeface="Montserrat"/>
                </a:rPr>
                <a:t> </a:t>
              </a:r>
              <a:r>
                <a:rPr lang="en-US" sz="2400" dirty="0" err="1">
                  <a:solidFill>
                    <a:srgbClr val="000000"/>
                  </a:solidFill>
                  <a:latin typeface="Montserrat"/>
                </a:rPr>
                <a:t>đầu</a:t>
              </a:r>
              <a:r>
                <a:rPr lang="en-US" sz="2400" dirty="0">
                  <a:solidFill>
                    <a:srgbClr val="000000"/>
                  </a:solidFill>
                  <a:latin typeface="Montserrat"/>
                </a:rPr>
                <a:t> </a:t>
              </a:r>
              <a:r>
                <a:rPr lang="en-US" sz="2400" dirty="0" err="1">
                  <a:solidFill>
                    <a:srgbClr val="000000"/>
                  </a:solidFill>
                  <a:latin typeface="Montserrat"/>
                </a:rPr>
                <a:t>tư</a:t>
              </a:r>
              <a:r>
                <a:rPr lang="en-US" sz="2400" dirty="0">
                  <a:solidFill>
                    <a:srgbClr val="000000"/>
                  </a:solidFill>
                  <a:latin typeface="Montserrat"/>
                </a:rPr>
                <a:t> </a:t>
              </a:r>
              <a:r>
                <a:rPr lang="en-US" sz="2400" dirty="0" err="1">
                  <a:solidFill>
                    <a:srgbClr val="000000"/>
                  </a:solidFill>
                  <a:latin typeface="Montserrat"/>
                </a:rPr>
                <a:t>và</a:t>
              </a:r>
              <a:r>
                <a:rPr lang="en-US" sz="2400" dirty="0">
                  <a:solidFill>
                    <a:srgbClr val="000000"/>
                  </a:solidFill>
                  <a:latin typeface="Montserrat"/>
                </a:rPr>
                <a:t> </a:t>
              </a:r>
              <a:r>
                <a:rPr lang="en-US" sz="2400" dirty="0" err="1">
                  <a:solidFill>
                    <a:srgbClr val="000000"/>
                  </a:solidFill>
                  <a:latin typeface="Montserrat"/>
                </a:rPr>
                <a:t>duy</a:t>
              </a:r>
              <a:r>
                <a:rPr lang="en-US" sz="2400" dirty="0">
                  <a:solidFill>
                    <a:srgbClr val="000000"/>
                  </a:solidFill>
                  <a:latin typeface="Montserrat"/>
                </a:rPr>
                <a:t> </a:t>
              </a:r>
              <a:r>
                <a:rPr lang="en-US" sz="2400" dirty="0" err="1">
                  <a:solidFill>
                    <a:srgbClr val="000000"/>
                  </a:solidFill>
                  <a:latin typeface="Montserrat"/>
                </a:rPr>
                <a:t>trì</a:t>
              </a:r>
              <a:endParaRPr lang="en-US" sz="2400" dirty="0">
                <a:solidFill>
                  <a:srgbClr val="000000"/>
                </a:solidFill>
                <a:latin typeface="Montserrat"/>
              </a:endParaRPr>
            </a:p>
          </p:txBody>
        </p:sp>
      </p:grpSp>
      <p:sp>
        <p:nvSpPr>
          <p:cNvPr id="30" name="Freeform 30"/>
          <p:cNvSpPr/>
          <p:nvPr/>
        </p:nvSpPr>
        <p:spPr>
          <a:xfrm>
            <a:off x="722569" y="2974629"/>
            <a:ext cx="2533277" cy="2533277"/>
          </a:xfrm>
          <a:custGeom>
            <a:avLst/>
            <a:gdLst/>
            <a:ahLst/>
            <a:cxnLst/>
            <a:rect l="l" t="t" r="r" b="b"/>
            <a:pathLst>
              <a:path w="2533277" h="2533277">
                <a:moveTo>
                  <a:pt x="0" y="0"/>
                </a:moveTo>
                <a:lnTo>
                  <a:pt x="2533277" y="0"/>
                </a:lnTo>
                <a:lnTo>
                  <a:pt x="2533277" y="2533278"/>
                </a:lnTo>
                <a:lnTo>
                  <a:pt x="0" y="253327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31" name="Group 31"/>
          <p:cNvGrpSpPr/>
          <p:nvPr/>
        </p:nvGrpSpPr>
        <p:grpSpPr>
          <a:xfrm>
            <a:off x="956362" y="3208423"/>
            <a:ext cx="2065690" cy="2065690"/>
            <a:chOff x="0" y="0"/>
            <a:chExt cx="812800" cy="812800"/>
          </a:xfrm>
        </p:grpSpPr>
        <p:sp>
          <p:nvSpPr>
            <p:cNvPr id="32" name="Freeform 3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34" name="TextBox 34"/>
          <p:cNvSpPr txBox="1"/>
          <p:nvPr/>
        </p:nvSpPr>
        <p:spPr>
          <a:xfrm>
            <a:off x="993278" y="5490581"/>
            <a:ext cx="1991859" cy="589606"/>
          </a:xfrm>
          <a:prstGeom prst="rect">
            <a:avLst/>
          </a:prstGeom>
        </p:spPr>
        <p:txBody>
          <a:bodyPr lIns="0" tIns="0" rIns="0" bIns="0" rtlCol="0" anchor="t">
            <a:spAutoFit/>
          </a:bodyPr>
          <a:lstStyle/>
          <a:p>
            <a:pPr algn="ctr">
              <a:lnSpc>
                <a:spcPts val="2332"/>
              </a:lnSpc>
            </a:pPr>
            <a:r>
              <a:rPr lang="en-US" sz="2120">
                <a:solidFill>
                  <a:srgbClr val="000000"/>
                </a:solidFill>
                <a:latin typeface="Montserrat Bold"/>
              </a:rPr>
              <a:t>Quản trị và bảo mật</a:t>
            </a:r>
          </a:p>
        </p:txBody>
      </p:sp>
      <p:sp>
        <p:nvSpPr>
          <p:cNvPr id="36" name="Freeform 36"/>
          <p:cNvSpPr/>
          <p:nvPr/>
        </p:nvSpPr>
        <p:spPr>
          <a:xfrm>
            <a:off x="1478832" y="3617908"/>
            <a:ext cx="1020752" cy="1246719"/>
          </a:xfrm>
          <a:custGeom>
            <a:avLst/>
            <a:gdLst/>
            <a:ahLst/>
            <a:cxnLst/>
            <a:rect l="l" t="t" r="r" b="b"/>
            <a:pathLst>
              <a:path w="1020752" h="1246719">
                <a:moveTo>
                  <a:pt x="0" y="0"/>
                </a:moveTo>
                <a:lnTo>
                  <a:pt x="1020751" y="0"/>
                </a:lnTo>
                <a:lnTo>
                  <a:pt x="1020751" y="1246720"/>
                </a:lnTo>
                <a:lnTo>
                  <a:pt x="0" y="124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7" name="Rectangle: Rounded Corners 36">
            <a:extLst>
              <a:ext uri="{FF2B5EF4-FFF2-40B4-BE49-F238E27FC236}">
                <a16:creationId xmlns:a16="http://schemas.microsoft.com/office/drawing/2014/main" id="{0B79CEB0-F9FD-401B-9930-C93DC02DDDB1}"/>
              </a:ext>
            </a:extLst>
          </p:cNvPr>
          <p:cNvSpPr/>
          <p:nvPr/>
        </p:nvSpPr>
        <p:spPr>
          <a:xfrm>
            <a:off x="5715000" y="120287"/>
            <a:ext cx="6858000" cy="1676400"/>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TextBox 35"/>
          <p:cNvSpPr txBox="1"/>
          <p:nvPr/>
        </p:nvSpPr>
        <p:spPr>
          <a:xfrm>
            <a:off x="5588329" y="403225"/>
            <a:ext cx="7092292" cy="1241425"/>
          </a:xfrm>
          <a:prstGeom prst="rect">
            <a:avLst/>
          </a:prstGeom>
        </p:spPr>
        <p:txBody>
          <a:bodyPr lIns="0" tIns="0" rIns="0" bIns="0" rtlCol="0" anchor="t">
            <a:spAutoFit/>
          </a:bodyPr>
          <a:lstStyle/>
          <a:p>
            <a:pPr algn="ctr">
              <a:lnSpc>
                <a:spcPts val="4999"/>
              </a:lnSpc>
            </a:pPr>
            <a:r>
              <a:rPr lang="en-US" sz="3999" dirty="0">
                <a:solidFill>
                  <a:srgbClr val="FFFFFF"/>
                </a:solidFill>
                <a:latin typeface="Montserrat Bold"/>
              </a:rPr>
              <a:t>QUẢN TRỊ VÀ BẢO MẬT</a:t>
            </a:r>
          </a:p>
          <a:p>
            <a:pPr algn="ctr">
              <a:lnSpc>
                <a:spcPts val="4999"/>
              </a:lnSpc>
            </a:pPr>
            <a:r>
              <a:rPr lang="en-US" sz="3999" dirty="0" err="1">
                <a:solidFill>
                  <a:srgbClr val="FFFFFF"/>
                </a:solidFill>
                <a:latin typeface="Montserrat Bold"/>
              </a:rPr>
              <a:t>Ưu</a:t>
            </a:r>
            <a:r>
              <a:rPr lang="en-US" sz="3999" dirty="0">
                <a:solidFill>
                  <a:srgbClr val="FFFFFF"/>
                </a:solidFill>
                <a:latin typeface="Montserrat Bold"/>
              </a:rPr>
              <a:t> </a:t>
            </a:r>
            <a:r>
              <a:rPr lang="en-US" sz="3999" dirty="0" err="1">
                <a:solidFill>
                  <a:srgbClr val="FFFFFF"/>
                </a:solidFill>
                <a:latin typeface="Montserrat Bold"/>
              </a:rPr>
              <a:t>nhược</a:t>
            </a:r>
            <a:r>
              <a:rPr lang="en-US" sz="3999" dirty="0">
                <a:solidFill>
                  <a:srgbClr val="FFFFFF"/>
                </a:solidFill>
                <a:latin typeface="Montserrat Bold"/>
              </a:rPr>
              <a:t> </a:t>
            </a:r>
            <a:r>
              <a:rPr lang="en-US" sz="3999" dirty="0" err="1">
                <a:solidFill>
                  <a:srgbClr val="FFFFFF"/>
                </a:solidFill>
                <a:latin typeface="Montserrat Bold"/>
              </a:rPr>
              <a:t>điểm</a:t>
            </a:r>
            <a:endParaRPr lang="en-US" sz="3999" dirty="0">
              <a:solidFill>
                <a:srgbClr val="FFFFFF"/>
              </a:solidFill>
              <a:latin typeface="Montserrat 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87" r="-24487"/>
              </a:stretch>
            </a:blipFill>
          </p:spPr>
        </p:sp>
      </p:grpSp>
      <p:sp>
        <p:nvSpPr>
          <p:cNvPr id="8" name="Freeform 8"/>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860703" y="6083947"/>
            <a:ext cx="3601244" cy="360124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9185188" y="6408437"/>
            <a:ext cx="2952274" cy="295226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8437" r="-48437"/>
              </a:stretch>
            </a:blipFill>
          </p:spPr>
        </p:sp>
      </p:grpSp>
      <p:grpSp>
        <p:nvGrpSpPr>
          <p:cNvPr id="14" name="Group 14"/>
          <p:cNvGrpSpPr/>
          <p:nvPr/>
        </p:nvGrpSpPr>
        <p:grpSpPr>
          <a:xfrm>
            <a:off x="8587763" y="1324108"/>
            <a:ext cx="1398750" cy="13987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848915" y="622495"/>
            <a:ext cx="812410" cy="81241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1028700" y="3997516"/>
            <a:ext cx="7832003" cy="1457816"/>
          </a:xfrm>
          <a:prstGeom prst="rect">
            <a:avLst/>
          </a:prstGeom>
        </p:spPr>
        <p:txBody>
          <a:bodyPr lIns="0" tIns="0" rIns="0" bIns="0" rtlCol="0" anchor="t">
            <a:spAutoFit/>
          </a:bodyPr>
          <a:lstStyle/>
          <a:p>
            <a:pPr>
              <a:lnSpc>
                <a:spcPts val="11995"/>
              </a:lnSpc>
            </a:pPr>
            <a:r>
              <a:rPr lang="en-US" sz="8568">
                <a:solidFill>
                  <a:srgbClr val="293E6B"/>
                </a:solidFill>
                <a:latin typeface="Montserrat Bold"/>
              </a:rPr>
              <a:t>KẾT LUẬN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670134" y="9939641"/>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2010356" y="2093594"/>
            <a:ext cx="14267289" cy="5928362"/>
          </a:xfrm>
          <a:prstGeom prst="rect">
            <a:avLst/>
          </a:prstGeom>
        </p:spPr>
        <p:txBody>
          <a:bodyPr lIns="0" tIns="0" rIns="0" bIns="0" rtlCol="0" anchor="t">
            <a:spAutoFit/>
          </a:bodyPr>
          <a:lstStyle/>
          <a:p>
            <a:pPr marL="518157" lvl="1" indent="-259078" algn="just">
              <a:lnSpc>
                <a:spcPts val="4799"/>
              </a:lnSpc>
              <a:buFont typeface="Arial"/>
              <a:buChar char="•"/>
            </a:pPr>
            <a:r>
              <a:rPr lang="en-US" sz="2399">
                <a:solidFill>
                  <a:srgbClr val="000000"/>
                </a:solidFill>
                <a:latin typeface="Montserrat"/>
              </a:rPr>
              <a:t>Cảng Hải Phòng là một trong những cảng lớn nhất Việt Nam, đang hướng đến nâng cao hiệu suất xử lý và dịch vụ khách hàng thông qua ứng dụng công nghệ thông tin. </a:t>
            </a:r>
          </a:p>
          <a:p>
            <a:pPr marL="518157" lvl="1" indent="-259078" algn="just">
              <a:lnSpc>
                <a:spcPts val="4799"/>
              </a:lnSpc>
              <a:buFont typeface="Arial"/>
              <a:buChar char="•"/>
            </a:pPr>
            <a:r>
              <a:rPr lang="en-US" sz="2399">
                <a:solidFill>
                  <a:srgbClr val="000000"/>
                </a:solidFill>
                <a:latin typeface="Montserrat"/>
              </a:rPr>
              <a:t>Các giải pháp tích hợp, bao gồm các phần mềm Eport, TOS, MIS, Smart gate, thanh toán điện tử đã giúp giảm thủ tục và tối thiểu hóa thời gian xử lý thủ tục. </a:t>
            </a:r>
          </a:p>
          <a:p>
            <a:pPr marL="518157" lvl="1" indent="-259078" algn="just">
              <a:lnSpc>
                <a:spcPts val="4799"/>
              </a:lnSpc>
              <a:buFont typeface="Arial"/>
              <a:buChar char="•"/>
            </a:pPr>
            <a:r>
              <a:rPr lang="en-US" sz="2399">
                <a:solidFill>
                  <a:srgbClr val="000000"/>
                </a:solidFill>
                <a:latin typeface="Montserrat"/>
              </a:rPr>
              <a:t>Hệ thống cơ sở hạ tầng công nghệ thông tin đầu tư không ngừng, bao gồm hệ thống máy chủ và trang thiết bị hiện đại để đáp ứng nhu cầu hiện tại và tương lai. </a:t>
            </a:r>
          </a:p>
          <a:p>
            <a:pPr marL="518157" lvl="1" indent="-259078" algn="just">
              <a:lnSpc>
                <a:spcPts val="4799"/>
              </a:lnSpc>
              <a:buFont typeface="Arial"/>
              <a:buChar char="•"/>
            </a:pPr>
            <a:r>
              <a:rPr lang="en-US" sz="2399">
                <a:solidFill>
                  <a:srgbClr val="000000"/>
                </a:solidFill>
                <a:latin typeface="Montserrat"/>
              </a:rPr>
              <a:t>Năm 2021, cảng Hải Phòng đón 1 triệu container, chứng tỏ hiệu quả trong chuyển đổi số và phát triển hệ thống cảng thông minh. </a:t>
            </a:r>
          </a:p>
          <a:p>
            <a:pPr marL="518157" lvl="1" indent="-259078" algn="just">
              <a:lnSpc>
                <a:spcPts val="4799"/>
              </a:lnSpc>
              <a:buFont typeface="Arial"/>
              <a:buChar char="•"/>
            </a:pPr>
            <a:r>
              <a:rPr lang="en-US" sz="2399">
                <a:solidFill>
                  <a:srgbClr val="000000"/>
                </a:solidFill>
                <a:latin typeface="Montserrat"/>
              </a:rPr>
              <a:t>Quản lý hoạt động ngày càng tối ưu, tạo niềm tin cho khách hàng và hỗ trợ công tác kiểm tra Nhà nước.</a:t>
            </a:r>
          </a:p>
        </p:txBody>
      </p:sp>
      <p:sp>
        <p:nvSpPr>
          <p:cNvPr id="28" name="Rectangle: Rounded Corners 27">
            <a:extLst>
              <a:ext uri="{FF2B5EF4-FFF2-40B4-BE49-F238E27FC236}">
                <a16:creationId xmlns:a16="http://schemas.microsoft.com/office/drawing/2014/main" id="{D36E5D15-681A-4BB4-ACB1-CF02CFECF91D}"/>
              </a:ext>
            </a:extLst>
          </p:cNvPr>
          <p:cNvSpPr/>
          <p:nvPr/>
        </p:nvSpPr>
        <p:spPr>
          <a:xfrm>
            <a:off x="6015232" y="314418"/>
            <a:ext cx="5976530" cy="117148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5"/>
          <p:cNvSpPr txBox="1"/>
          <p:nvPr/>
        </p:nvSpPr>
        <p:spPr>
          <a:xfrm>
            <a:off x="4539639" y="314418"/>
            <a:ext cx="8803397" cy="898525"/>
          </a:xfrm>
          <a:prstGeom prst="rect">
            <a:avLst/>
          </a:prstGeom>
        </p:spPr>
        <p:txBody>
          <a:bodyPr lIns="0" tIns="0" rIns="0" bIns="0" rtlCol="0" anchor="t">
            <a:spAutoFit/>
          </a:bodyPr>
          <a:lstStyle/>
          <a:p>
            <a:pPr algn="ctr">
              <a:lnSpc>
                <a:spcPts val="7999"/>
              </a:lnSpc>
            </a:pPr>
            <a:r>
              <a:rPr lang="en-US" sz="3999" dirty="0">
                <a:solidFill>
                  <a:srgbClr val="FFFFFF"/>
                </a:solidFill>
                <a:latin typeface="Montserrat Bold"/>
              </a:rPr>
              <a:t>KẾT LUẬN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p:nvPr/>
        </p:nvGrpSpPr>
        <p:grpSpPr>
          <a:xfrm>
            <a:off x="1670134" y="9939641"/>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4128970" y="9746287"/>
            <a:ext cx="8590251" cy="1081425"/>
            <a:chOff x="0" y="0"/>
            <a:chExt cx="3228220" cy="406400"/>
          </a:xfrm>
        </p:grpSpPr>
        <p:sp>
          <p:nvSpPr>
            <p:cNvPr id="13" name="Freeform 1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4" name="TextBox 1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5" name="Group 15"/>
          <p:cNvGrpSpPr/>
          <p:nvPr/>
        </p:nvGrpSpPr>
        <p:grpSpPr>
          <a:xfrm>
            <a:off x="448192" y="407060"/>
            <a:ext cx="964540" cy="96454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8" name="Group 18"/>
          <p:cNvGrpSpPr/>
          <p:nvPr/>
        </p:nvGrpSpPr>
        <p:grpSpPr>
          <a:xfrm>
            <a:off x="1027260" y="619115"/>
            <a:ext cx="678745" cy="67874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1" name="Group 21"/>
          <p:cNvGrpSpPr/>
          <p:nvPr/>
        </p:nvGrpSpPr>
        <p:grpSpPr>
          <a:xfrm>
            <a:off x="16875695" y="407060"/>
            <a:ext cx="964540" cy="964540"/>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p:nvPr/>
        </p:nvGrpSpPr>
        <p:grpSpPr>
          <a:xfrm>
            <a:off x="16580555" y="619115"/>
            <a:ext cx="678745" cy="678745"/>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2937415" y="2225580"/>
            <a:ext cx="12911554" cy="7016664"/>
          </a:xfrm>
          <a:prstGeom prst="rect">
            <a:avLst/>
          </a:prstGeom>
        </p:spPr>
        <p:txBody>
          <a:bodyPr lIns="0" tIns="0" rIns="0" bIns="0" rtlCol="0" anchor="t">
            <a:spAutoFit/>
          </a:bodyPr>
          <a:lstStyle/>
          <a:p>
            <a:pPr marL="388620" lvl="1" indent="-194310" algn="just">
              <a:lnSpc>
                <a:spcPct val="150000"/>
              </a:lnSpc>
              <a:buFont typeface="Arial"/>
              <a:buChar char="•"/>
            </a:pPr>
            <a:r>
              <a:rPr lang="en-US" sz="1800" dirty="0">
                <a:solidFill>
                  <a:srgbClr val="000000"/>
                </a:solidFill>
                <a:latin typeface="Montserrat"/>
              </a:rPr>
              <a:t>Wikipedia, (.</a:t>
            </a:r>
            <a:r>
              <a:rPr lang="en-US" sz="1800" dirty="0" err="1">
                <a:solidFill>
                  <a:srgbClr val="000000"/>
                </a:solidFill>
                <a:latin typeface="Montserrat"/>
              </a:rPr>
              <a:t>n.d</a:t>
            </a:r>
            <a:r>
              <a:rPr lang="en-US" sz="1800" dirty="0">
                <a:solidFill>
                  <a:srgbClr val="000000"/>
                </a:solidFill>
                <a:latin typeface="Montserrat"/>
              </a:rPr>
              <a:t>), “</a:t>
            </a: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Hải</a:t>
            </a:r>
            <a:r>
              <a:rPr lang="en-US" sz="1800" dirty="0">
                <a:solidFill>
                  <a:srgbClr val="000000"/>
                </a:solidFill>
                <a:latin typeface="Montserrat"/>
              </a:rPr>
              <a:t> </a:t>
            </a:r>
            <a:r>
              <a:rPr lang="en-US" sz="1800" dirty="0" err="1">
                <a:solidFill>
                  <a:srgbClr val="000000"/>
                </a:solidFill>
                <a:latin typeface="Montserrat"/>
              </a:rPr>
              <a:t>Phòng</a:t>
            </a:r>
            <a:r>
              <a:rPr lang="en-US" sz="1800" dirty="0">
                <a:solidFill>
                  <a:srgbClr val="000000"/>
                </a:solidFill>
                <a:latin typeface="Montserrat"/>
              </a:rPr>
              <a:t>”. </a:t>
            </a:r>
            <a:r>
              <a:rPr lang="en-US" sz="1800" dirty="0" err="1">
                <a:solidFill>
                  <a:srgbClr val="000000"/>
                </a:solidFill>
                <a:latin typeface="Montserrat"/>
              </a:rPr>
              <a:t>Truy</a:t>
            </a:r>
            <a:r>
              <a:rPr lang="en-US" sz="1800" dirty="0">
                <a:solidFill>
                  <a:srgbClr val="000000"/>
                </a:solidFill>
                <a:latin typeface="Montserrat"/>
              </a:rPr>
              <a:t> </a:t>
            </a:r>
            <a:r>
              <a:rPr lang="en-US" sz="1800" dirty="0" err="1">
                <a:solidFill>
                  <a:srgbClr val="000000"/>
                </a:solidFill>
                <a:latin typeface="Montserrat"/>
              </a:rPr>
              <a:t>cập</a:t>
            </a:r>
            <a:r>
              <a:rPr lang="en-US" sz="1800" dirty="0">
                <a:solidFill>
                  <a:srgbClr val="000000"/>
                </a:solidFill>
                <a:latin typeface="Montserrat"/>
              </a:rPr>
              <a:t> </a:t>
            </a:r>
            <a:r>
              <a:rPr lang="en-US" sz="1800" dirty="0" err="1">
                <a:solidFill>
                  <a:srgbClr val="000000"/>
                </a:solidFill>
                <a:latin typeface="Montserrat"/>
              </a:rPr>
              <a:t>ngày</a:t>
            </a:r>
            <a:r>
              <a:rPr lang="en-US" sz="1800" dirty="0">
                <a:solidFill>
                  <a:srgbClr val="000000"/>
                </a:solidFill>
                <a:latin typeface="Montserrat"/>
              </a:rPr>
              <a:t> 24/07/2023 </a:t>
            </a:r>
            <a:r>
              <a:rPr lang="en-US" sz="1800" dirty="0" err="1">
                <a:solidFill>
                  <a:srgbClr val="000000"/>
                </a:solidFill>
                <a:latin typeface="Montserrat"/>
              </a:rPr>
              <a:t>tại</a:t>
            </a:r>
            <a:r>
              <a:rPr lang="en-US" sz="1800" dirty="0">
                <a:solidFill>
                  <a:srgbClr val="000000"/>
                </a:solidFill>
                <a:latin typeface="Montserrat"/>
              </a:rPr>
              <a:t> : </a:t>
            </a:r>
            <a:r>
              <a:rPr lang="en-US" sz="1800" dirty="0">
                <a:solidFill>
                  <a:srgbClr val="000000"/>
                </a:solidFill>
                <a:latin typeface="Montserrat"/>
                <a:hlinkClick r:id="rId2"/>
              </a:rPr>
              <a:t>https://vi.wikipedia.org/wiki/C%E1%BA%A3ng_H%E1%BA%A3i_Ph%C3%B2ng</a:t>
            </a:r>
            <a:endParaRPr lang="vi-VN" sz="1800" dirty="0">
              <a:solidFill>
                <a:srgbClr val="000000"/>
              </a:solidFill>
              <a:latin typeface="Montserrat"/>
            </a:endParaRPr>
          </a:p>
          <a:p>
            <a:pPr marL="194310" lvl="1" algn="just">
              <a:lnSpc>
                <a:spcPct val="150000"/>
              </a:lnSpc>
            </a:pPr>
            <a:endParaRPr lang="en-US" sz="1800" dirty="0">
              <a:solidFill>
                <a:srgbClr val="000000"/>
              </a:solidFill>
              <a:latin typeface="Montserrat"/>
            </a:endParaRPr>
          </a:p>
          <a:p>
            <a:pPr marL="388620" lvl="1" indent="-194310" algn="just">
              <a:lnSpc>
                <a:spcPct val="150000"/>
              </a:lnSpc>
              <a:buFont typeface="Arial"/>
              <a:buChar char="•"/>
            </a:pPr>
            <a:r>
              <a:rPr lang="en-US" sz="1800" dirty="0">
                <a:solidFill>
                  <a:srgbClr val="000000"/>
                </a:solidFill>
                <a:latin typeface="Montserrat"/>
              </a:rPr>
              <a:t>THP, (2023), “</a:t>
            </a: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Hải</a:t>
            </a:r>
            <a:r>
              <a:rPr lang="en-US" sz="1800" dirty="0">
                <a:solidFill>
                  <a:srgbClr val="000000"/>
                </a:solidFill>
                <a:latin typeface="Montserrat"/>
              </a:rPr>
              <a:t> </a:t>
            </a:r>
            <a:r>
              <a:rPr lang="en-US" sz="1800" dirty="0" err="1">
                <a:solidFill>
                  <a:srgbClr val="000000"/>
                </a:solidFill>
                <a:latin typeface="Montserrat"/>
              </a:rPr>
              <a:t>Phòng</a:t>
            </a:r>
            <a:r>
              <a:rPr lang="en-US" sz="1800" dirty="0">
                <a:solidFill>
                  <a:srgbClr val="000000"/>
                </a:solidFill>
                <a:latin typeface="Montserrat"/>
              </a:rPr>
              <a:t> – </a:t>
            </a: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biển</a:t>
            </a:r>
            <a:r>
              <a:rPr lang="en-US" sz="1800" dirty="0">
                <a:solidFill>
                  <a:srgbClr val="000000"/>
                </a:solidFill>
                <a:latin typeface="Montserrat"/>
              </a:rPr>
              <a:t> </a:t>
            </a:r>
            <a:r>
              <a:rPr lang="en-US" sz="1800" dirty="0" err="1">
                <a:solidFill>
                  <a:srgbClr val="000000"/>
                </a:solidFill>
                <a:latin typeface="Montserrat"/>
              </a:rPr>
              <a:t>trọng</a:t>
            </a:r>
            <a:r>
              <a:rPr lang="en-US" sz="1800" dirty="0">
                <a:solidFill>
                  <a:srgbClr val="000000"/>
                </a:solidFill>
                <a:latin typeface="Montserrat"/>
              </a:rPr>
              <a:t> </a:t>
            </a:r>
            <a:r>
              <a:rPr lang="en-US" sz="1800" dirty="0" err="1">
                <a:solidFill>
                  <a:srgbClr val="000000"/>
                </a:solidFill>
                <a:latin typeface="Montserrat"/>
              </a:rPr>
              <a:t>điểm</a:t>
            </a:r>
            <a:r>
              <a:rPr lang="en-US" sz="1800" dirty="0">
                <a:solidFill>
                  <a:srgbClr val="000000"/>
                </a:solidFill>
                <a:latin typeface="Montserrat"/>
              </a:rPr>
              <a:t>, </a:t>
            </a:r>
            <a:r>
              <a:rPr lang="en-US" sz="1800" dirty="0" err="1">
                <a:solidFill>
                  <a:srgbClr val="000000"/>
                </a:solidFill>
                <a:latin typeface="Montserrat"/>
              </a:rPr>
              <a:t>chủ</a:t>
            </a:r>
            <a:r>
              <a:rPr lang="en-US" sz="1800" dirty="0">
                <a:solidFill>
                  <a:srgbClr val="000000"/>
                </a:solidFill>
                <a:latin typeface="Montserrat"/>
              </a:rPr>
              <a:t> </a:t>
            </a:r>
            <a:r>
              <a:rPr lang="en-US" sz="1800" dirty="0" err="1">
                <a:solidFill>
                  <a:srgbClr val="000000"/>
                </a:solidFill>
                <a:latin typeface="Montserrat"/>
              </a:rPr>
              <a:t>lực</a:t>
            </a:r>
            <a:r>
              <a:rPr lang="en-US" sz="1800" dirty="0">
                <a:solidFill>
                  <a:srgbClr val="000000"/>
                </a:solidFill>
                <a:latin typeface="Montserrat"/>
              </a:rPr>
              <a:t> </a:t>
            </a:r>
            <a:r>
              <a:rPr lang="en-US" sz="1800" dirty="0" err="1">
                <a:solidFill>
                  <a:srgbClr val="000000"/>
                </a:solidFill>
                <a:latin typeface="Montserrat"/>
              </a:rPr>
              <a:t>phía</a:t>
            </a:r>
            <a:r>
              <a:rPr lang="en-US" sz="1800" dirty="0">
                <a:solidFill>
                  <a:srgbClr val="000000"/>
                </a:solidFill>
                <a:latin typeface="Montserrat"/>
              </a:rPr>
              <a:t> </a:t>
            </a:r>
            <a:r>
              <a:rPr lang="en-US" sz="1800" dirty="0" err="1">
                <a:solidFill>
                  <a:srgbClr val="000000"/>
                </a:solidFill>
                <a:latin typeface="Montserrat"/>
              </a:rPr>
              <a:t>Bắc</a:t>
            </a:r>
            <a:r>
              <a:rPr lang="en-US" sz="1800" dirty="0">
                <a:solidFill>
                  <a:srgbClr val="000000"/>
                </a:solidFill>
                <a:latin typeface="Montserrat"/>
              </a:rPr>
              <a:t>”. </a:t>
            </a:r>
            <a:r>
              <a:rPr lang="en-US" sz="1800" dirty="0" err="1">
                <a:solidFill>
                  <a:srgbClr val="000000"/>
                </a:solidFill>
                <a:latin typeface="Montserrat"/>
              </a:rPr>
              <a:t>Truy</a:t>
            </a:r>
            <a:r>
              <a:rPr lang="en-US" sz="1800" dirty="0">
                <a:solidFill>
                  <a:srgbClr val="000000"/>
                </a:solidFill>
                <a:latin typeface="Montserrat"/>
              </a:rPr>
              <a:t> </a:t>
            </a:r>
            <a:r>
              <a:rPr lang="en-US" sz="1800" dirty="0" err="1">
                <a:solidFill>
                  <a:srgbClr val="000000"/>
                </a:solidFill>
                <a:latin typeface="Montserrat"/>
              </a:rPr>
              <a:t>cập</a:t>
            </a:r>
            <a:r>
              <a:rPr lang="en-US" sz="1800" dirty="0">
                <a:solidFill>
                  <a:srgbClr val="000000"/>
                </a:solidFill>
                <a:latin typeface="Montserrat"/>
              </a:rPr>
              <a:t> </a:t>
            </a:r>
            <a:r>
              <a:rPr lang="en-US" sz="1800" dirty="0" err="1">
                <a:solidFill>
                  <a:srgbClr val="000000"/>
                </a:solidFill>
                <a:latin typeface="Montserrat"/>
              </a:rPr>
              <a:t>ngày</a:t>
            </a:r>
            <a:r>
              <a:rPr lang="en-US" sz="1800" dirty="0">
                <a:solidFill>
                  <a:srgbClr val="000000"/>
                </a:solidFill>
                <a:latin typeface="Montserrat"/>
              </a:rPr>
              <a:t> 24/07/2023 </a:t>
            </a:r>
            <a:r>
              <a:rPr lang="en-US" sz="1800" dirty="0" err="1">
                <a:solidFill>
                  <a:srgbClr val="000000"/>
                </a:solidFill>
                <a:latin typeface="Montserrat"/>
              </a:rPr>
              <a:t>tại</a:t>
            </a:r>
            <a:r>
              <a:rPr lang="en-US" sz="1800" dirty="0">
                <a:solidFill>
                  <a:srgbClr val="000000"/>
                </a:solidFill>
                <a:latin typeface="Montserrat"/>
              </a:rPr>
              <a:t> : </a:t>
            </a:r>
            <a:r>
              <a:rPr lang="en-US" sz="1800" dirty="0">
                <a:solidFill>
                  <a:srgbClr val="000000"/>
                </a:solidFill>
                <a:latin typeface="Montserrat"/>
                <a:hlinkClick r:id="rId3"/>
              </a:rPr>
              <a:t>https://vimc.co/cang-hai-phong-cang-bien-trong-diem-chu-luc-phia-bac/</a:t>
            </a:r>
            <a:endParaRPr lang="vi-VN" sz="1800" dirty="0">
              <a:solidFill>
                <a:srgbClr val="000000"/>
              </a:solidFill>
              <a:latin typeface="Montserrat"/>
            </a:endParaRPr>
          </a:p>
          <a:p>
            <a:pPr marL="194310" lvl="1" algn="just">
              <a:lnSpc>
                <a:spcPct val="150000"/>
              </a:lnSpc>
            </a:pPr>
            <a:endParaRPr lang="en-US" sz="1800" dirty="0">
              <a:solidFill>
                <a:srgbClr val="000000"/>
              </a:solidFill>
              <a:latin typeface="Montserrat"/>
            </a:endParaRPr>
          </a:p>
          <a:p>
            <a:pPr marL="388620" lvl="1" indent="-194310" algn="just">
              <a:lnSpc>
                <a:spcPct val="150000"/>
              </a:lnSpc>
              <a:buFont typeface="Arial"/>
              <a:buChar char="•"/>
            </a:pP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Hải</a:t>
            </a:r>
            <a:r>
              <a:rPr lang="en-US" sz="1800" dirty="0">
                <a:solidFill>
                  <a:srgbClr val="000000"/>
                </a:solidFill>
                <a:latin typeface="Montserrat"/>
              </a:rPr>
              <a:t> </a:t>
            </a:r>
            <a:r>
              <a:rPr lang="en-US" sz="1800" dirty="0" err="1">
                <a:solidFill>
                  <a:srgbClr val="000000"/>
                </a:solidFill>
                <a:latin typeface="Montserrat"/>
              </a:rPr>
              <a:t>Phòng</a:t>
            </a:r>
            <a:r>
              <a:rPr lang="en-US" sz="1800" dirty="0">
                <a:solidFill>
                  <a:srgbClr val="000000"/>
                </a:solidFill>
                <a:latin typeface="Montserrat"/>
              </a:rPr>
              <a:t>, (.</a:t>
            </a:r>
            <a:r>
              <a:rPr lang="en-US" sz="1800" dirty="0" err="1">
                <a:solidFill>
                  <a:srgbClr val="000000"/>
                </a:solidFill>
                <a:latin typeface="Montserrat"/>
              </a:rPr>
              <a:t>n.d</a:t>
            </a:r>
            <a:r>
              <a:rPr lang="en-US" sz="1800" dirty="0">
                <a:solidFill>
                  <a:srgbClr val="000000"/>
                </a:solidFill>
                <a:latin typeface="Montserrat"/>
              </a:rPr>
              <a:t>), “TRUNG TÂM CÔNG NGHỆ THÔNG TIN”. </a:t>
            </a:r>
            <a:r>
              <a:rPr lang="en-US" sz="1800" dirty="0" err="1">
                <a:solidFill>
                  <a:srgbClr val="000000"/>
                </a:solidFill>
                <a:latin typeface="Montserrat"/>
              </a:rPr>
              <a:t>Truy</a:t>
            </a:r>
            <a:r>
              <a:rPr lang="en-US" sz="1800" dirty="0">
                <a:solidFill>
                  <a:srgbClr val="000000"/>
                </a:solidFill>
                <a:latin typeface="Montserrat"/>
              </a:rPr>
              <a:t> </a:t>
            </a:r>
            <a:r>
              <a:rPr lang="en-US" sz="1800" dirty="0" err="1">
                <a:solidFill>
                  <a:srgbClr val="000000"/>
                </a:solidFill>
                <a:latin typeface="Montserrat"/>
              </a:rPr>
              <a:t>cập</a:t>
            </a:r>
            <a:r>
              <a:rPr lang="en-US" sz="1800" dirty="0">
                <a:solidFill>
                  <a:srgbClr val="000000"/>
                </a:solidFill>
                <a:latin typeface="Montserrat"/>
              </a:rPr>
              <a:t> </a:t>
            </a:r>
            <a:r>
              <a:rPr lang="en-US" sz="1800" dirty="0" err="1">
                <a:solidFill>
                  <a:srgbClr val="000000"/>
                </a:solidFill>
                <a:latin typeface="Montserrat"/>
              </a:rPr>
              <a:t>ngày</a:t>
            </a:r>
            <a:r>
              <a:rPr lang="en-US" sz="1800" dirty="0">
                <a:solidFill>
                  <a:srgbClr val="000000"/>
                </a:solidFill>
                <a:latin typeface="Montserrat"/>
              </a:rPr>
              <a:t> 24/07/2023 </a:t>
            </a:r>
            <a:r>
              <a:rPr lang="en-US" sz="1800" dirty="0" err="1">
                <a:solidFill>
                  <a:srgbClr val="000000"/>
                </a:solidFill>
                <a:latin typeface="Montserrat"/>
              </a:rPr>
              <a:t>tại</a:t>
            </a:r>
            <a:r>
              <a:rPr lang="en-US" sz="1800" dirty="0">
                <a:solidFill>
                  <a:srgbClr val="000000"/>
                </a:solidFill>
                <a:latin typeface="Montserrat"/>
              </a:rPr>
              <a:t> : </a:t>
            </a:r>
            <a:r>
              <a:rPr lang="en-US" sz="1800" dirty="0">
                <a:solidFill>
                  <a:srgbClr val="000000"/>
                </a:solidFill>
                <a:latin typeface="Montserrat"/>
                <a:hlinkClick r:id="rId4"/>
              </a:rPr>
              <a:t>https://haiphongport.com.vn/vi/cong-nghe-thong-tin/trung-tam-cong-nghe-thong-tin.html</a:t>
            </a:r>
            <a:endParaRPr lang="vi-VN" sz="1800" dirty="0">
              <a:solidFill>
                <a:srgbClr val="000000"/>
              </a:solidFill>
              <a:latin typeface="Montserrat"/>
            </a:endParaRPr>
          </a:p>
          <a:p>
            <a:pPr marL="194310" lvl="1" algn="just">
              <a:lnSpc>
                <a:spcPct val="150000"/>
              </a:lnSpc>
            </a:pPr>
            <a:endParaRPr lang="en-US" sz="1800" dirty="0">
              <a:solidFill>
                <a:srgbClr val="000000"/>
              </a:solidFill>
              <a:latin typeface="Montserrat"/>
            </a:endParaRPr>
          </a:p>
          <a:p>
            <a:pPr marL="388620" lvl="1" indent="-194310" algn="just">
              <a:lnSpc>
                <a:spcPct val="150000"/>
              </a:lnSpc>
              <a:buFont typeface="Arial"/>
              <a:buChar char="•"/>
            </a:pPr>
            <a:r>
              <a:rPr lang="en-US" sz="1800" dirty="0" err="1">
                <a:solidFill>
                  <a:srgbClr val="000000"/>
                </a:solidFill>
                <a:latin typeface="Montserrat"/>
              </a:rPr>
              <a:t>Phương</a:t>
            </a:r>
            <a:r>
              <a:rPr lang="en-US" sz="1800" dirty="0">
                <a:solidFill>
                  <a:srgbClr val="000000"/>
                </a:solidFill>
                <a:latin typeface="Montserrat"/>
              </a:rPr>
              <a:t>. P. M, (2020), “Chi </a:t>
            </a:r>
            <a:r>
              <a:rPr lang="en-US" sz="1800" dirty="0" err="1">
                <a:solidFill>
                  <a:srgbClr val="000000"/>
                </a:solidFill>
                <a:latin typeface="Montserrat"/>
              </a:rPr>
              <a:t>nhánh</a:t>
            </a:r>
            <a:r>
              <a:rPr lang="en-US" sz="1800" dirty="0">
                <a:solidFill>
                  <a:srgbClr val="000000"/>
                </a:solidFill>
                <a:latin typeface="Montserrat"/>
              </a:rPr>
              <a:t> </a:t>
            </a: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Tân</a:t>
            </a:r>
            <a:r>
              <a:rPr lang="en-US" sz="1800" dirty="0">
                <a:solidFill>
                  <a:srgbClr val="000000"/>
                </a:solidFill>
                <a:latin typeface="Montserrat"/>
              </a:rPr>
              <a:t> </a:t>
            </a:r>
            <a:r>
              <a:rPr lang="en-US" sz="1800" dirty="0" err="1">
                <a:solidFill>
                  <a:srgbClr val="000000"/>
                </a:solidFill>
                <a:latin typeface="Montserrat"/>
              </a:rPr>
              <a:t>Vũ</a:t>
            </a:r>
            <a:r>
              <a:rPr lang="en-US" sz="1800" dirty="0">
                <a:solidFill>
                  <a:srgbClr val="000000"/>
                </a:solidFill>
                <a:latin typeface="Montserrat"/>
              </a:rPr>
              <a:t> - </a:t>
            </a:r>
            <a:r>
              <a:rPr lang="en-US" sz="1800" dirty="0" err="1">
                <a:solidFill>
                  <a:srgbClr val="000000"/>
                </a:solidFill>
                <a:latin typeface="Montserrat"/>
              </a:rPr>
              <a:t>cảng</a:t>
            </a:r>
            <a:r>
              <a:rPr lang="en-US" sz="1800" dirty="0">
                <a:solidFill>
                  <a:srgbClr val="000000"/>
                </a:solidFill>
                <a:latin typeface="Montserrat"/>
              </a:rPr>
              <a:t> </a:t>
            </a:r>
            <a:r>
              <a:rPr lang="en-US" sz="1800" dirty="0" err="1">
                <a:solidFill>
                  <a:srgbClr val="000000"/>
                </a:solidFill>
                <a:latin typeface="Montserrat"/>
              </a:rPr>
              <a:t>Hải</a:t>
            </a:r>
            <a:r>
              <a:rPr lang="en-US" sz="1800" dirty="0">
                <a:solidFill>
                  <a:srgbClr val="000000"/>
                </a:solidFill>
                <a:latin typeface="Montserrat"/>
              </a:rPr>
              <a:t> </a:t>
            </a:r>
            <a:r>
              <a:rPr lang="en-US" sz="1800" dirty="0" err="1">
                <a:solidFill>
                  <a:srgbClr val="000000"/>
                </a:solidFill>
                <a:latin typeface="Montserrat"/>
              </a:rPr>
              <a:t>Phòng</a:t>
            </a:r>
            <a:r>
              <a:rPr lang="en-US" sz="1800" dirty="0">
                <a:solidFill>
                  <a:srgbClr val="000000"/>
                </a:solidFill>
                <a:latin typeface="Montserrat"/>
              </a:rPr>
              <a:t>: </a:t>
            </a:r>
            <a:r>
              <a:rPr lang="en-US" sz="1800" dirty="0" err="1">
                <a:solidFill>
                  <a:srgbClr val="000000"/>
                </a:solidFill>
                <a:latin typeface="Montserrat"/>
              </a:rPr>
              <a:t>Đổi</a:t>
            </a:r>
            <a:r>
              <a:rPr lang="en-US" sz="1800" dirty="0">
                <a:solidFill>
                  <a:srgbClr val="000000"/>
                </a:solidFill>
                <a:latin typeface="Montserrat"/>
              </a:rPr>
              <a:t> </a:t>
            </a:r>
            <a:r>
              <a:rPr lang="en-US" sz="1800" dirty="0" err="1">
                <a:solidFill>
                  <a:srgbClr val="000000"/>
                </a:solidFill>
                <a:latin typeface="Montserrat"/>
              </a:rPr>
              <a:t>mới</a:t>
            </a:r>
            <a:r>
              <a:rPr lang="en-US" sz="1800" dirty="0">
                <a:solidFill>
                  <a:srgbClr val="000000"/>
                </a:solidFill>
                <a:latin typeface="Montserrat"/>
              </a:rPr>
              <a:t> </a:t>
            </a:r>
            <a:r>
              <a:rPr lang="en-US" sz="1800" dirty="0" err="1">
                <a:solidFill>
                  <a:srgbClr val="000000"/>
                </a:solidFill>
                <a:latin typeface="Montserrat"/>
              </a:rPr>
              <a:t>để</a:t>
            </a:r>
            <a:r>
              <a:rPr lang="en-US" sz="1800" dirty="0">
                <a:solidFill>
                  <a:srgbClr val="000000"/>
                </a:solidFill>
                <a:latin typeface="Montserrat"/>
              </a:rPr>
              <a:t> </a:t>
            </a:r>
            <a:r>
              <a:rPr lang="en-US" sz="1800" dirty="0" err="1">
                <a:solidFill>
                  <a:srgbClr val="000000"/>
                </a:solidFill>
                <a:latin typeface="Montserrat"/>
              </a:rPr>
              <a:t>phát</a:t>
            </a:r>
            <a:r>
              <a:rPr lang="en-US" sz="1800" dirty="0">
                <a:solidFill>
                  <a:srgbClr val="000000"/>
                </a:solidFill>
                <a:latin typeface="Montserrat"/>
              </a:rPr>
              <a:t> </a:t>
            </a:r>
            <a:r>
              <a:rPr lang="en-US" sz="1800" dirty="0" err="1">
                <a:solidFill>
                  <a:srgbClr val="000000"/>
                </a:solidFill>
                <a:latin typeface="Montserrat"/>
              </a:rPr>
              <a:t>triển</a:t>
            </a:r>
            <a:r>
              <a:rPr lang="en-US" sz="1800" dirty="0">
                <a:solidFill>
                  <a:srgbClr val="000000"/>
                </a:solidFill>
                <a:latin typeface="Montserrat"/>
              </a:rPr>
              <a:t> </a:t>
            </a:r>
            <a:r>
              <a:rPr lang="en-US" sz="1800" dirty="0" err="1">
                <a:solidFill>
                  <a:srgbClr val="000000"/>
                </a:solidFill>
                <a:latin typeface="Montserrat"/>
              </a:rPr>
              <a:t>mạnh</a:t>
            </a:r>
            <a:r>
              <a:rPr lang="en-US" sz="1800" dirty="0">
                <a:solidFill>
                  <a:srgbClr val="000000"/>
                </a:solidFill>
                <a:latin typeface="Montserrat"/>
              </a:rPr>
              <a:t> </a:t>
            </a:r>
            <a:r>
              <a:rPr lang="en-US" sz="1800" dirty="0" err="1">
                <a:solidFill>
                  <a:srgbClr val="000000"/>
                </a:solidFill>
                <a:latin typeface="Montserrat"/>
              </a:rPr>
              <a:t>mẽ</a:t>
            </a:r>
            <a:r>
              <a:rPr lang="en-US" sz="1800" dirty="0">
                <a:solidFill>
                  <a:srgbClr val="000000"/>
                </a:solidFill>
                <a:latin typeface="Montserrat"/>
              </a:rPr>
              <a:t>”. </a:t>
            </a:r>
            <a:r>
              <a:rPr lang="en-US" sz="1800" dirty="0" err="1">
                <a:solidFill>
                  <a:srgbClr val="000000"/>
                </a:solidFill>
                <a:latin typeface="Montserrat"/>
              </a:rPr>
              <a:t>Truy</a:t>
            </a:r>
            <a:r>
              <a:rPr lang="en-US" sz="1800" dirty="0">
                <a:solidFill>
                  <a:srgbClr val="000000"/>
                </a:solidFill>
                <a:latin typeface="Montserrat"/>
              </a:rPr>
              <a:t> </a:t>
            </a:r>
            <a:r>
              <a:rPr lang="en-US" sz="1800" dirty="0" err="1">
                <a:solidFill>
                  <a:srgbClr val="000000"/>
                </a:solidFill>
                <a:latin typeface="Montserrat"/>
              </a:rPr>
              <a:t>cập</a:t>
            </a:r>
            <a:r>
              <a:rPr lang="en-US" sz="1800" dirty="0">
                <a:solidFill>
                  <a:srgbClr val="000000"/>
                </a:solidFill>
                <a:latin typeface="Montserrat"/>
              </a:rPr>
              <a:t> </a:t>
            </a:r>
            <a:r>
              <a:rPr lang="en-US" sz="1800" dirty="0" err="1">
                <a:solidFill>
                  <a:srgbClr val="000000"/>
                </a:solidFill>
                <a:latin typeface="Montserrat"/>
              </a:rPr>
              <a:t>ngày</a:t>
            </a:r>
            <a:r>
              <a:rPr lang="en-US" sz="1800" dirty="0">
                <a:solidFill>
                  <a:srgbClr val="000000"/>
                </a:solidFill>
                <a:latin typeface="Montserrat"/>
              </a:rPr>
              <a:t> 24/07/2023 </a:t>
            </a:r>
            <a:r>
              <a:rPr lang="en-US" sz="1800" dirty="0" err="1">
                <a:solidFill>
                  <a:srgbClr val="000000"/>
                </a:solidFill>
                <a:latin typeface="Montserrat"/>
              </a:rPr>
              <a:t>tại</a:t>
            </a:r>
            <a:r>
              <a:rPr lang="en-US" sz="1800" dirty="0">
                <a:solidFill>
                  <a:srgbClr val="000000"/>
                </a:solidFill>
                <a:latin typeface="Montserrat"/>
              </a:rPr>
              <a:t> : </a:t>
            </a:r>
            <a:r>
              <a:rPr lang="en-US" sz="1800" dirty="0">
                <a:solidFill>
                  <a:srgbClr val="000000"/>
                </a:solidFill>
                <a:latin typeface="Montserrat"/>
                <a:hlinkClick r:id="rId5"/>
              </a:rPr>
              <a:t>https://lpexpress.com.vn/chi-nhanh-cang-tan-vu-cang-hai-phong-doi-moi-de-phat-trien-manh-me</a:t>
            </a:r>
            <a:endParaRPr lang="vi-VN" sz="1800" dirty="0">
              <a:solidFill>
                <a:srgbClr val="000000"/>
              </a:solidFill>
              <a:latin typeface="Montserrat"/>
            </a:endParaRPr>
          </a:p>
          <a:p>
            <a:pPr marL="194310" lvl="1" algn="just">
              <a:lnSpc>
                <a:spcPct val="150000"/>
              </a:lnSpc>
            </a:pPr>
            <a:endParaRPr lang="en-US" sz="1800" dirty="0">
              <a:solidFill>
                <a:srgbClr val="000000"/>
              </a:solidFill>
              <a:latin typeface="Montserrat"/>
            </a:endParaRPr>
          </a:p>
          <a:p>
            <a:pPr marL="388620" lvl="1" indent="-194310" algn="just">
              <a:lnSpc>
                <a:spcPct val="150000"/>
              </a:lnSpc>
              <a:buFont typeface="Arial"/>
              <a:buChar char="•"/>
            </a:pPr>
            <a:r>
              <a:rPr lang="en-US" sz="1800" dirty="0" err="1">
                <a:solidFill>
                  <a:srgbClr val="000000"/>
                </a:solidFill>
                <a:latin typeface="Montserrat"/>
              </a:rPr>
              <a:t>Việt</a:t>
            </a:r>
            <a:r>
              <a:rPr lang="en-US" sz="1800" dirty="0">
                <a:solidFill>
                  <a:srgbClr val="000000"/>
                </a:solidFill>
                <a:latin typeface="Montserrat"/>
              </a:rPr>
              <a:t>. T. H, (2020), “</a:t>
            </a:r>
            <a:r>
              <a:rPr lang="en-US" sz="1800" dirty="0" err="1">
                <a:solidFill>
                  <a:srgbClr val="000000"/>
                </a:solidFill>
                <a:latin typeface="Montserrat"/>
              </a:rPr>
              <a:t>Giải</a:t>
            </a:r>
            <a:r>
              <a:rPr lang="en-US" sz="1800" dirty="0">
                <a:solidFill>
                  <a:srgbClr val="000000"/>
                </a:solidFill>
                <a:latin typeface="Montserrat"/>
              </a:rPr>
              <a:t> </a:t>
            </a:r>
            <a:r>
              <a:rPr lang="en-US" sz="1800" dirty="0" err="1">
                <a:solidFill>
                  <a:srgbClr val="000000"/>
                </a:solidFill>
                <a:latin typeface="Montserrat"/>
              </a:rPr>
              <a:t>pháp</a:t>
            </a:r>
            <a:r>
              <a:rPr lang="en-US" sz="1800" dirty="0">
                <a:solidFill>
                  <a:srgbClr val="000000"/>
                </a:solidFill>
                <a:latin typeface="Montserrat"/>
              </a:rPr>
              <a:t> </a:t>
            </a:r>
            <a:r>
              <a:rPr lang="en-US" sz="1800" dirty="0" err="1">
                <a:solidFill>
                  <a:srgbClr val="000000"/>
                </a:solidFill>
                <a:latin typeface="Montserrat"/>
              </a:rPr>
              <a:t>áp</a:t>
            </a:r>
            <a:r>
              <a:rPr lang="en-US" sz="1800" dirty="0">
                <a:solidFill>
                  <a:srgbClr val="000000"/>
                </a:solidFill>
                <a:latin typeface="Montserrat"/>
              </a:rPr>
              <a:t> </a:t>
            </a:r>
            <a:r>
              <a:rPr lang="en-US" sz="1800" dirty="0" err="1">
                <a:solidFill>
                  <a:srgbClr val="000000"/>
                </a:solidFill>
                <a:latin typeface="Montserrat"/>
              </a:rPr>
              <a:t>dụng</a:t>
            </a:r>
            <a:r>
              <a:rPr lang="en-US" sz="1800" dirty="0">
                <a:solidFill>
                  <a:srgbClr val="000000"/>
                </a:solidFill>
                <a:latin typeface="Montserrat"/>
              </a:rPr>
              <a:t> </a:t>
            </a:r>
            <a:r>
              <a:rPr lang="en-US" sz="1800" dirty="0" err="1">
                <a:solidFill>
                  <a:srgbClr val="000000"/>
                </a:solidFill>
                <a:latin typeface="Montserrat"/>
              </a:rPr>
              <a:t>lệnh</a:t>
            </a:r>
            <a:r>
              <a:rPr lang="en-US" sz="1800" dirty="0">
                <a:solidFill>
                  <a:srgbClr val="000000"/>
                </a:solidFill>
                <a:latin typeface="Montserrat"/>
              </a:rPr>
              <a:t> </a:t>
            </a:r>
            <a:r>
              <a:rPr lang="en-US" sz="1800" dirty="0" err="1">
                <a:solidFill>
                  <a:srgbClr val="000000"/>
                </a:solidFill>
                <a:latin typeface="Montserrat"/>
              </a:rPr>
              <a:t>giao</a:t>
            </a:r>
            <a:r>
              <a:rPr lang="en-US" sz="1800" dirty="0">
                <a:solidFill>
                  <a:srgbClr val="000000"/>
                </a:solidFill>
                <a:latin typeface="Montserrat"/>
              </a:rPr>
              <a:t> </a:t>
            </a:r>
            <a:r>
              <a:rPr lang="en-US" sz="1800" dirty="0" err="1">
                <a:solidFill>
                  <a:srgbClr val="000000"/>
                </a:solidFill>
                <a:latin typeface="Montserrat"/>
              </a:rPr>
              <a:t>hàng</a:t>
            </a:r>
            <a:r>
              <a:rPr lang="en-US" sz="1800" dirty="0">
                <a:solidFill>
                  <a:srgbClr val="000000"/>
                </a:solidFill>
                <a:latin typeface="Montserrat"/>
              </a:rPr>
              <a:t> </a:t>
            </a:r>
            <a:r>
              <a:rPr lang="en-US" sz="1800" dirty="0" err="1">
                <a:solidFill>
                  <a:srgbClr val="000000"/>
                </a:solidFill>
                <a:latin typeface="Montserrat"/>
              </a:rPr>
              <a:t>điện</a:t>
            </a:r>
            <a:r>
              <a:rPr lang="en-US" sz="1800" dirty="0">
                <a:solidFill>
                  <a:srgbClr val="000000"/>
                </a:solidFill>
                <a:latin typeface="Montserrat"/>
              </a:rPr>
              <a:t> </a:t>
            </a:r>
            <a:r>
              <a:rPr lang="en-US" sz="1800" dirty="0" err="1">
                <a:solidFill>
                  <a:srgbClr val="000000"/>
                </a:solidFill>
                <a:latin typeface="Montserrat"/>
              </a:rPr>
              <a:t>tư</a:t>
            </a:r>
            <a:r>
              <a:rPr lang="en-US" sz="1800" dirty="0">
                <a:solidFill>
                  <a:srgbClr val="000000"/>
                </a:solidFill>
                <a:latin typeface="Montserrat"/>
              </a:rPr>
              <a:t>̉ (E-D/O - Electronic Delivery Order) </a:t>
            </a:r>
            <a:r>
              <a:rPr lang="en-US" sz="1800" dirty="0" err="1">
                <a:solidFill>
                  <a:srgbClr val="000000"/>
                </a:solidFill>
                <a:latin typeface="Montserrat"/>
              </a:rPr>
              <a:t>trong</a:t>
            </a:r>
            <a:r>
              <a:rPr lang="en-US" sz="1800" dirty="0">
                <a:solidFill>
                  <a:srgbClr val="000000"/>
                </a:solidFill>
                <a:latin typeface="Montserrat"/>
              </a:rPr>
              <a:t> </a:t>
            </a:r>
            <a:r>
              <a:rPr lang="en-US" sz="1800" dirty="0" err="1">
                <a:solidFill>
                  <a:srgbClr val="000000"/>
                </a:solidFill>
                <a:latin typeface="Montserrat"/>
              </a:rPr>
              <a:t>hoạt</a:t>
            </a:r>
            <a:r>
              <a:rPr lang="en-US" sz="1800" dirty="0">
                <a:solidFill>
                  <a:srgbClr val="000000"/>
                </a:solidFill>
                <a:latin typeface="Montserrat"/>
              </a:rPr>
              <a:t> </a:t>
            </a:r>
            <a:r>
              <a:rPr lang="en-US" sz="1800" dirty="0" err="1">
                <a:solidFill>
                  <a:srgbClr val="000000"/>
                </a:solidFill>
                <a:latin typeface="Montserrat"/>
              </a:rPr>
              <a:t>động</a:t>
            </a:r>
            <a:r>
              <a:rPr lang="en-US" sz="1800" dirty="0">
                <a:solidFill>
                  <a:srgbClr val="000000"/>
                </a:solidFill>
                <a:latin typeface="Montserrat"/>
              </a:rPr>
              <a:t> </a:t>
            </a:r>
            <a:r>
              <a:rPr lang="en-US" sz="1800" dirty="0" err="1">
                <a:solidFill>
                  <a:srgbClr val="000000"/>
                </a:solidFill>
                <a:latin typeface="Montserrat"/>
              </a:rPr>
              <a:t>giao</a:t>
            </a:r>
            <a:r>
              <a:rPr lang="en-US" sz="1800" dirty="0">
                <a:solidFill>
                  <a:srgbClr val="000000"/>
                </a:solidFill>
                <a:latin typeface="Montserrat"/>
              </a:rPr>
              <a:t> </a:t>
            </a:r>
            <a:r>
              <a:rPr lang="en-US" sz="1800" dirty="0" err="1">
                <a:solidFill>
                  <a:srgbClr val="000000"/>
                </a:solidFill>
                <a:latin typeface="Montserrat"/>
              </a:rPr>
              <a:t>nhận</a:t>
            </a:r>
            <a:r>
              <a:rPr lang="en-US" sz="1800" dirty="0">
                <a:solidFill>
                  <a:srgbClr val="000000"/>
                </a:solidFill>
                <a:latin typeface="Montserrat"/>
              </a:rPr>
              <a:t> </a:t>
            </a:r>
            <a:r>
              <a:rPr lang="en-US" sz="1800" dirty="0" err="1">
                <a:solidFill>
                  <a:srgbClr val="000000"/>
                </a:solidFill>
                <a:latin typeface="Montserrat"/>
              </a:rPr>
              <a:t>vận</a:t>
            </a:r>
            <a:r>
              <a:rPr lang="en-US" sz="1800" dirty="0">
                <a:solidFill>
                  <a:srgbClr val="000000"/>
                </a:solidFill>
                <a:latin typeface="Montserrat"/>
              </a:rPr>
              <a:t> </a:t>
            </a:r>
            <a:r>
              <a:rPr lang="en-US" sz="1800" dirty="0" err="1">
                <a:solidFill>
                  <a:srgbClr val="000000"/>
                </a:solidFill>
                <a:latin typeface="Montserrat"/>
              </a:rPr>
              <a:t>tải</a:t>
            </a:r>
            <a:r>
              <a:rPr lang="en-US" sz="1800" dirty="0">
                <a:solidFill>
                  <a:srgbClr val="000000"/>
                </a:solidFill>
                <a:latin typeface="Montserrat"/>
              </a:rPr>
              <a:t> </a:t>
            </a:r>
            <a:r>
              <a:rPr lang="en-US" sz="1800" dirty="0" err="1">
                <a:solidFill>
                  <a:srgbClr val="000000"/>
                </a:solidFill>
                <a:latin typeface="Montserrat"/>
              </a:rPr>
              <a:t>biển</a:t>
            </a:r>
            <a:r>
              <a:rPr lang="en-US" sz="1800" dirty="0">
                <a:solidFill>
                  <a:srgbClr val="000000"/>
                </a:solidFill>
                <a:latin typeface="Montserrat"/>
              </a:rPr>
              <a:t> </a:t>
            </a:r>
            <a:r>
              <a:rPr lang="en-US" sz="1800" dirty="0" err="1">
                <a:solidFill>
                  <a:srgbClr val="000000"/>
                </a:solidFill>
                <a:latin typeface="Montserrat"/>
              </a:rPr>
              <a:t>cho</a:t>
            </a:r>
            <a:r>
              <a:rPr lang="en-US" sz="1800" dirty="0">
                <a:solidFill>
                  <a:srgbClr val="000000"/>
                </a:solidFill>
                <a:latin typeface="Montserrat"/>
              </a:rPr>
              <a:t> </a:t>
            </a:r>
            <a:r>
              <a:rPr lang="en-US" sz="1800" dirty="0" err="1">
                <a:solidFill>
                  <a:srgbClr val="000000"/>
                </a:solidFill>
                <a:latin typeface="Montserrat"/>
              </a:rPr>
              <a:t>các</a:t>
            </a:r>
            <a:r>
              <a:rPr lang="en-US" sz="1800" dirty="0">
                <a:solidFill>
                  <a:srgbClr val="000000"/>
                </a:solidFill>
                <a:latin typeface="Montserrat"/>
              </a:rPr>
              <a:t> </a:t>
            </a:r>
            <a:r>
              <a:rPr lang="en-US" sz="1800" dirty="0" err="1">
                <a:solidFill>
                  <a:srgbClr val="000000"/>
                </a:solidFill>
                <a:latin typeface="Montserrat"/>
              </a:rPr>
              <a:t>hãng</a:t>
            </a:r>
            <a:r>
              <a:rPr lang="en-US" sz="1800" dirty="0">
                <a:solidFill>
                  <a:srgbClr val="000000"/>
                </a:solidFill>
                <a:latin typeface="Montserrat"/>
              </a:rPr>
              <a:t> </a:t>
            </a:r>
            <a:r>
              <a:rPr lang="en-US" sz="1800" dirty="0" err="1">
                <a:solidFill>
                  <a:srgbClr val="000000"/>
                </a:solidFill>
                <a:latin typeface="Montserrat"/>
              </a:rPr>
              <a:t>tàu</a:t>
            </a:r>
            <a:r>
              <a:rPr lang="en-US" sz="1800" dirty="0">
                <a:solidFill>
                  <a:srgbClr val="000000"/>
                </a:solidFill>
                <a:latin typeface="Montserrat"/>
              </a:rPr>
              <a:t> container </a:t>
            </a:r>
            <a:r>
              <a:rPr lang="en-US" sz="1800" dirty="0" err="1">
                <a:solidFill>
                  <a:srgbClr val="000000"/>
                </a:solidFill>
                <a:latin typeface="Montserrat"/>
              </a:rPr>
              <a:t>tại</a:t>
            </a:r>
            <a:r>
              <a:rPr lang="en-US" sz="1800" dirty="0">
                <a:solidFill>
                  <a:srgbClr val="000000"/>
                </a:solidFill>
                <a:latin typeface="Montserrat"/>
              </a:rPr>
              <a:t> </a:t>
            </a:r>
            <a:r>
              <a:rPr lang="en-US" sz="1800" dirty="0" err="1">
                <a:solidFill>
                  <a:srgbClr val="000000"/>
                </a:solidFill>
                <a:latin typeface="Montserrat"/>
              </a:rPr>
              <a:t>Hải</a:t>
            </a:r>
            <a:r>
              <a:rPr lang="en-US" sz="1800" dirty="0">
                <a:solidFill>
                  <a:srgbClr val="000000"/>
                </a:solidFill>
                <a:latin typeface="Montserrat"/>
              </a:rPr>
              <a:t> </a:t>
            </a:r>
            <a:r>
              <a:rPr lang="en-US" sz="1800" dirty="0" err="1">
                <a:solidFill>
                  <a:srgbClr val="000000"/>
                </a:solidFill>
                <a:latin typeface="Montserrat"/>
              </a:rPr>
              <a:t>Phòng</a:t>
            </a:r>
            <a:r>
              <a:rPr lang="en-US" sz="1800" dirty="0">
                <a:solidFill>
                  <a:srgbClr val="000000"/>
                </a:solidFill>
                <a:latin typeface="Montserrat"/>
              </a:rPr>
              <a:t>”. </a:t>
            </a:r>
            <a:r>
              <a:rPr lang="en-US" sz="1800" dirty="0" err="1">
                <a:solidFill>
                  <a:srgbClr val="000000"/>
                </a:solidFill>
                <a:latin typeface="Montserrat"/>
              </a:rPr>
              <a:t>Truy</a:t>
            </a:r>
            <a:r>
              <a:rPr lang="en-US" sz="1800" dirty="0">
                <a:solidFill>
                  <a:srgbClr val="000000"/>
                </a:solidFill>
                <a:latin typeface="Montserrat"/>
              </a:rPr>
              <a:t> </a:t>
            </a:r>
            <a:r>
              <a:rPr lang="en-US" sz="1800" dirty="0" err="1">
                <a:solidFill>
                  <a:srgbClr val="000000"/>
                </a:solidFill>
                <a:latin typeface="Montserrat"/>
              </a:rPr>
              <a:t>cập</a:t>
            </a:r>
            <a:r>
              <a:rPr lang="en-US" sz="1800" dirty="0">
                <a:solidFill>
                  <a:srgbClr val="000000"/>
                </a:solidFill>
                <a:latin typeface="Montserrat"/>
              </a:rPr>
              <a:t> </a:t>
            </a:r>
            <a:r>
              <a:rPr lang="en-US" sz="1800" dirty="0" err="1">
                <a:solidFill>
                  <a:srgbClr val="000000"/>
                </a:solidFill>
                <a:latin typeface="Montserrat"/>
              </a:rPr>
              <a:t>ngày</a:t>
            </a:r>
            <a:r>
              <a:rPr lang="en-US" sz="1800" dirty="0">
                <a:solidFill>
                  <a:srgbClr val="000000"/>
                </a:solidFill>
                <a:latin typeface="Montserrat"/>
              </a:rPr>
              <a:t> 24/07/2023 </a:t>
            </a:r>
            <a:r>
              <a:rPr lang="en-US" sz="1800" dirty="0" err="1">
                <a:solidFill>
                  <a:srgbClr val="000000"/>
                </a:solidFill>
                <a:latin typeface="Montserrat"/>
              </a:rPr>
              <a:t>tại</a:t>
            </a:r>
            <a:r>
              <a:rPr lang="en-US" sz="1800" dirty="0">
                <a:solidFill>
                  <a:srgbClr val="000000"/>
                </a:solidFill>
                <a:latin typeface="Montserrat"/>
              </a:rPr>
              <a:t> : </a:t>
            </a:r>
            <a:r>
              <a:rPr lang="en-US" sz="1800" dirty="0">
                <a:solidFill>
                  <a:srgbClr val="000000"/>
                </a:solidFill>
                <a:latin typeface="Montserrat"/>
                <a:hlinkClick r:id="rId6"/>
              </a:rPr>
              <a:t>https://tapchicongthuong.vn/bai-viet/giai-phap-ap-dung-lenh-giao-hang-dien-tu-e-do-electronic-delivery-order-trong-hoat-dong-giao-nhan-van-tai-bien-cho-cac-hang-tau-container-tai-hai-phong-73204.htm</a:t>
            </a:r>
            <a:endParaRPr lang="vi-VN" sz="1800" dirty="0">
              <a:solidFill>
                <a:srgbClr val="000000"/>
              </a:solidFill>
              <a:latin typeface="Montserrat"/>
            </a:endParaRPr>
          </a:p>
        </p:txBody>
      </p:sp>
      <p:sp>
        <p:nvSpPr>
          <p:cNvPr id="28" name="Rectangle: Rounded Corners 27">
            <a:extLst>
              <a:ext uri="{FF2B5EF4-FFF2-40B4-BE49-F238E27FC236}">
                <a16:creationId xmlns:a16="http://schemas.microsoft.com/office/drawing/2014/main" id="{7E3EB2ED-208F-4B67-B4AC-9F4852B1CA8F}"/>
              </a:ext>
            </a:extLst>
          </p:cNvPr>
          <p:cNvSpPr/>
          <p:nvPr/>
        </p:nvSpPr>
        <p:spPr>
          <a:xfrm>
            <a:off x="5334000" y="303589"/>
            <a:ext cx="7086600" cy="117148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TextBox 5"/>
          <p:cNvSpPr txBox="1"/>
          <p:nvPr/>
        </p:nvSpPr>
        <p:spPr>
          <a:xfrm>
            <a:off x="4539639" y="638268"/>
            <a:ext cx="8803397" cy="577850"/>
          </a:xfrm>
          <a:prstGeom prst="rect">
            <a:avLst/>
          </a:prstGeom>
        </p:spPr>
        <p:txBody>
          <a:bodyPr lIns="0" tIns="0" rIns="0" bIns="0" rtlCol="0" anchor="t">
            <a:spAutoFit/>
          </a:bodyPr>
          <a:lstStyle/>
          <a:p>
            <a:pPr algn="ctr">
              <a:lnSpc>
                <a:spcPts val="4599"/>
              </a:lnSpc>
            </a:pPr>
            <a:r>
              <a:rPr lang="en-US" sz="3600" dirty="0">
                <a:solidFill>
                  <a:srgbClr val="FFFFFF"/>
                </a:solidFill>
                <a:latin typeface="Montserrat Bold"/>
              </a:rPr>
              <a:t>TÀI LIỆU THAM KHẢO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4776" t="-3221" r="-46621" b="-17635"/>
              </a:stretch>
            </a:blipFill>
          </p:spPr>
        </p:sp>
      </p:grpSp>
      <p:sp>
        <p:nvSpPr>
          <p:cNvPr id="8" name="TextBox 8"/>
          <p:cNvSpPr txBox="1"/>
          <p:nvPr/>
        </p:nvSpPr>
        <p:spPr>
          <a:xfrm>
            <a:off x="1028700" y="3937186"/>
            <a:ext cx="5023856" cy="1631865"/>
          </a:xfrm>
          <a:prstGeom prst="rect">
            <a:avLst/>
          </a:prstGeom>
        </p:spPr>
        <p:txBody>
          <a:bodyPr lIns="0" tIns="0" rIns="0" bIns="0" rtlCol="0" anchor="t">
            <a:spAutoFit/>
          </a:bodyPr>
          <a:lstStyle/>
          <a:p>
            <a:pPr>
              <a:lnSpc>
                <a:spcPts val="13479"/>
              </a:lnSpc>
            </a:pPr>
            <a:r>
              <a:rPr lang="en-US" sz="9628">
                <a:solidFill>
                  <a:srgbClr val="293E6B"/>
                </a:solidFill>
                <a:latin typeface="Montserrat Bold"/>
              </a:rPr>
              <a:t>THANK</a:t>
            </a:r>
          </a:p>
        </p:txBody>
      </p:sp>
      <p:sp>
        <p:nvSpPr>
          <p:cNvPr id="9" name="Freeform 9"/>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8860703" y="6083947"/>
            <a:ext cx="3601244" cy="360124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3" name="Group 13"/>
          <p:cNvGrpSpPr>
            <a:grpSpLocks noChangeAspect="1"/>
          </p:cNvGrpSpPr>
          <p:nvPr/>
        </p:nvGrpSpPr>
        <p:grpSpPr>
          <a:xfrm>
            <a:off x="9185188" y="6408437"/>
            <a:ext cx="2952274" cy="2952262"/>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8262" r="-31736"/>
              </a:stretch>
            </a:blipFill>
          </p:spPr>
        </p:sp>
      </p:grpSp>
      <p:sp>
        <p:nvSpPr>
          <p:cNvPr id="15" name="TextBox 15"/>
          <p:cNvSpPr txBox="1"/>
          <p:nvPr/>
        </p:nvSpPr>
        <p:spPr>
          <a:xfrm>
            <a:off x="5831586" y="3937567"/>
            <a:ext cx="3606385" cy="1635778"/>
          </a:xfrm>
          <a:prstGeom prst="rect">
            <a:avLst/>
          </a:prstGeom>
        </p:spPr>
        <p:txBody>
          <a:bodyPr lIns="0" tIns="0" rIns="0" bIns="0" rtlCol="0" anchor="t">
            <a:spAutoFit/>
          </a:bodyPr>
          <a:lstStyle/>
          <a:p>
            <a:pPr>
              <a:lnSpc>
                <a:spcPts val="13479"/>
              </a:lnSpc>
            </a:pPr>
            <a:r>
              <a:rPr lang="en-US" sz="9628">
                <a:solidFill>
                  <a:srgbClr val="000000"/>
                </a:solidFill>
                <a:latin typeface="Montserrat Bold"/>
              </a:rPr>
              <a:t>YOU</a:t>
            </a:r>
          </a:p>
        </p:txBody>
      </p:sp>
      <p:grpSp>
        <p:nvGrpSpPr>
          <p:cNvPr id="16" name="Group 16"/>
          <p:cNvGrpSpPr/>
          <p:nvPr/>
        </p:nvGrpSpPr>
        <p:grpSpPr>
          <a:xfrm>
            <a:off x="8587763" y="1324108"/>
            <a:ext cx="1398750" cy="1398750"/>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9848915" y="622495"/>
            <a:ext cx="812410" cy="812410"/>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3" name="Group 3"/>
          <p:cNvGrpSpPr/>
          <p:nvPr/>
        </p:nvGrpSpPr>
        <p:grpSpPr>
          <a:xfrm>
            <a:off x="13776454" y="-1871203"/>
            <a:ext cx="12536051" cy="1253605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0340125" y="60385"/>
            <a:ext cx="8135500" cy="8135500"/>
          </a:xfrm>
          <a:custGeom>
            <a:avLst/>
            <a:gdLst/>
            <a:ahLst/>
            <a:cxnLst/>
            <a:rect l="l" t="t" r="r" b="b"/>
            <a:pathLst>
              <a:path w="8135500" h="8135500">
                <a:moveTo>
                  <a:pt x="0" y="0"/>
                </a:moveTo>
                <a:lnTo>
                  <a:pt x="8135500" y="0"/>
                </a:lnTo>
                <a:lnTo>
                  <a:pt x="8135500" y="8135500"/>
                </a:lnTo>
                <a:lnTo>
                  <a:pt x="0" y="8135500"/>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145267" y="764194"/>
            <a:ext cx="6525217" cy="652521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a:grpSpLocks noChangeAspect="1"/>
          </p:cNvGrpSpPr>
          <p:nvPr/>
        </p:nvGrpSpPr>
        <p:grpSpPr>
          <a:xfrm>
            <a:off x="11345527" y="964467"/>
            <a:ext cx="6124696" cy="612467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9086" r="-39086"/>
              </a:stretch>
            </a:blipFill>
          </p:spPr>
        </p:sp>
      </p:grpSp>
      <p:sp>
        <p:nvSpPr>
          <p:cNvPr id="15" name="TextBox 15"/>
          <p:cNvSpPr txBox="1"/>
          <p:nvPr/>
        </p:nvSpPr>
        <p:spPr>
          <a:xfrm>
            <a:off x="4227448" y="7248004"/>
            <a:ext cx="7637254" cy="1117785"/>
          </a:xfrm>
          <a:prstGeom prst="rect">
            <a:avLst/>
          </a:prstGeom>
        </p:spPr>
        <p:txBody>
          <a:bodyPr lIns="0" tIns="0" rIns="0" bIns="0" rtlCol="0" anchor="t">
            <a:spAutoFit/>
          </a:bodyPr>
          <a:lstStyle/>
          <a:p>
            <a:pPr>
              <a:lnSpc>
                <a:spcPts val="4539"/>
              </a:lnSpc>
            </a:pPr>
            <a:r>
              <a:rPr lang="en-US" sz="3242">
                <a:solidFill>
                  <a:srgbClr val="293E6B"/>
                </a:solidFill>
                <a:latin typeface="Montserrat Bold"/>
              </a:rPr>
              <a:t>Tình hình phát triển CSHT CNTT trong lĩnh vực cảng biển ở nước ta</a:t>
            </a:r>
          </a:p>
        </p:txBody>
      </p:sp>
      <p:grpSp>
        <p:nvGrpSpPr>
          <p:cNvPr id="16" name="Group 16"/>
          <p:cNvGrpSpPr/>
          <p:nvPr/>
        </p:nvGrpSpPr>
        <p:grpSpPr>
          <a:xfrm>
            <a:off x="-3993931" y="7824665"/>
            <a:ext cx="7987863" cy="6089236"/>
            <a:chOff x="0" y="0"/>
            <a:chExt cx="1066231" cy="812800"/>
          </a:xfrm>
        </p:grpSpPr>
        <p:sp>
          <p:nvSpPr>
            <p:cNvPr id="17" name="Freeform 17"/>
            <p:cNvSpPr/>
            <p:nvPr/>
          </p:nvSpPr>
          <p:spPr>
            <a:xfrm>
              <a:off x="128529"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a:off x="659123" y="6051308"/>
            <a:ext cx="3568326" cy="3568326"/>
          </a:xfrm>
          <a:custGeom>
            <a:avLst/>
            <a:gdLst/>
            <a:ahLst/>
            <a:cxnLst/>
            <a:rect l="l" t="t" r="r" b="b"/>
            <a:pathLst>
              <a:path w="3568326" h="3568326">
                <a:moveTo>
                  <a:pt x="0" y="0"/>
                </a:moveTo>
                <a:lnTo>
                  <a:pt x="3568325" y="0"/>
                </a:lnTo>
                <a:lnTo>
                  <a:pt x="3568325" y="3568326"/>
                </a:lnTo>
                <a:lnTo>
                  <a:pt x="0" y="356832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1009650" y="6391029"/>
            <a:ext cx="2867271" cy="286727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23825">
              <a:solidFill>
                <a:srgbClr val="3B599B"/>
              </a:solidFill>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3" name="Group 23"/>
          <p:cNvGrpSpPr>
            <a:grpSpLocks noChangeAspect="1"/>
          </p:cNvGrpSpPr>
          <p:nvPr/>
        </p:nvGrpSpPr>
        <p:grpSpPr>
          <a:xfrm>
            <a:off x="1257840" y="6639223"/>
            <a:ext cx="2370892" cy="2370882"/>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41" r="-24941"/>
              </a:stretch>
            </a:blipFill>
          </p:spPr>
        </p:sp>
      </p:grpSp>
      <p:sp>
        <p:nvSpPr>
          <p:cNvPr id="26" name="TextBox 26"/>
          <p:cNvSpPr txBox="1"/>
          <p:nvPr/>
        </p:nvSpPr>
        <p:spPr>
          <a:xfrm>
            <a:off x="792030" y="2746743"/>
            <a:ext cx="9048185" cy="2886075"/>
          </a:xfrm>
          <a:prstGeom prst="rect">
            <a:avLst/>
          </a:prstGeom>
        </p:spPr>
        <p:txBody>
          <a:bodyPr lIns="0" tIns="0" rIns="0" bIns="0" rtlCol="0" anchor="t">
            <a:spAutoFit/>
          </a:bodyPr>
          <a:lstStyle/>
          <a:p>
            <a:pPr marL="518160" lvl="1" indent="-259080" algn="just">
              <a:lnSpc>
                <a:spcPts val="2879"/>
              </a:lnSpc>
              <a:buFont typeface="Arial"/>
              <a:buChar char="•"/>
            </a:pPr>
            <a:r>
              <a:rPr lang="en-US" sz="2400">
                <a:solidFill>
                  <a:srgbClr val="000000"/>
                </a:solidFill>
                <a:latin typeface="Montserrat"/>
              </a:rPr>
              <a:t>Có những tiến bộ đáng kể trong những năm gần đây.</a:t>
            </a:r>
          </a:p>
          <a:p>
            <a:pPr marL="518160" lvl="1" indent="-259080" algn="just">
              <a:lnSpc>
                <a:spcPts val="2879"/>
              </a:lnSpc>
              <a:buFont typeface="Arial"/>
              <a:buChar char="•"/>
            </a:pPr>
            <a:r>
              <a:rPr lang="en-US" sz="2400">
                <a:solidFill>
                  <a:srgbClr val="000000"/>
                </a:solidFill>
                <a:latin typeface="Montserrat"/>
              </a:rPr>
              <a:t>Quản lý và giám sát thông qua hệ thống TMS (Terminal Management System)</a:t>
            </a:r>
          </a:p>
          <a:p>
            <a:pPr marL="518160" lvl="1" indent="-259080" algn="just">
              <a:lnSpc>
                <a:spcPts val="2879"/>
              </a:lnSpc>
              <a:buFont typeface="Arial"/>
              <a:buChar char="•"/>
            </a:pPr>
            <a:r>
              <a:rPr lang="en-US" sz="2400">
                <a:solidFill>
                  <a:srgbClr val="000000"/>
                </a:solidFill>
                <a:latin typeface="Montserrat"/>
              </a:rPr>
              <a:t>Đầu tư vào hạ tầng viễn thông và mạng máy tính</a:t>
            </a:r>
          </a:p>
          <a:p>
            <a:pPr marL="518160" lvl="1" indent="-259080" algn="just">
              <a:lnSpc>
                <a:spcPts val="2879"/>
              </a:lnSpc>
              <a:buFont typeface="Arial"/>
              <a:buChar char="•"/>
            </a:pPr>
            <a:r>
              <a:rPr lang="en-US" sz="2400">
                <a:solidFill>
                  <a:srgbClr val="000000"/>
                </a:solidFill>
                <a:latin typeface="Montserrat"/>
              </a:rPr>
              <a:t>Ứng dụng hệ thống quản lý hợp đồng điện tử</a:t>
            </a:r>
          </a:p>
          <a:p>
            <a:pPr marL="518160" lvl="1" indent="-259080" algn="just">
              <a:lnSpc>
                <a:spcPts val="2879"/>
              </a:lnSpc>
              <a:buFont typeface="Arial"/>
              <a:buChar char="•"/>
            </a:pPr>
            <a:r>
              <a:rPr lang="en-US" sz="2400">
                <a:solidFill>
                  <a:srgbClr val="000000"/>
                </a:solidFill>
                <a:latin typeface="Montserrat"/>
              </a:rPr>
              <a:t>Phát triển hệ thống quản lý kho và logistics</a:t>
            </a:r>
          </a:p>
          <a:p>
            <a:pPr marL="518160" lvl="1" indent="-259080" algn="just">
              <a:lnSpc>
                <a:spcPts val="2879"/>
              </a:lnSpc>
              <a:buFont typeface="Arial"/>
              <a:buChar char="•"/>
            </a:pPr>
            <a:r>
              <a:rPr lang="en-US" sz="2400">
                <a:solidFill>
                  <a:srgbClr val="000000"/>
                </a:solidFill>
                <a:latin typeface="Montserrat"/>
              </a:rPr>
              <a:t>Nâng cao an ninh thông tin</a:t>
            </a:r>
          </a:p>
          <a:p>
            <a:pPr algn="just">
              <a:lnSpc>
                <a:spcPts val="2879"/>
              </a:lnSpc>
            </a:pPr>
            <a:endParaRPr lang="en-US" sz="2400">
              <a:solidFill>
                <a:srgbClr val="000000"/>
              </a:solidFill>
              <a:latin typeface="Montserrat"/>
            </a:endParaRPr>
          </a:p>
        </p:txBody>
      </p:sp>
      <p:sp>
        <p:nvSpPr>
          <p:cNvPr id="27" name="Rectangle: Rounded Corners 26">
            <a:extLst>
              <a:ext uri="{FF2B5EF4-FFF2-40B4-BE49-F238E27FC236}">
                <a16:creationId xmlns:a16="http://schemas.microsoft.com/office/drawing/2014/main" id="{43D3DB55-4C3F-43A2-899F-FC0BEBAF6458}"/>
              </a:ext>
            </a:extLst>
          </p:cNvPr>
          <p:cNvSpPr/>
          <p:nvPr/>
        </p:nvSpPr>
        <p:spPr>
          <a:xfrm>
            <a:off x="-25940" y="712924"/>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5"/>
          <p:cNvSpPr txBox="1"/>
          <p:nvPr/>
        </p:nvSpPr>
        <p:spPr>
          <a:xfrm>
            <a:off x="1028700" y="952500"/>
            <a:ext cx="5327016" cy="762000"/>
          </a:xfrm>
          <a:prstGeom prst="rect">
            <a:avLst/>
          </a:prstGeom>
        </p:spPr>
        <p:txBody>
          <a:bodyPr lIns="0" tIns="0" rIns="0" bIns="0" rtlCol="0" anchor="t">
            <a:spAutoFit/>
          </a:bodyPr>
          <a:lstStyle/>
          <a:p>
            <a:pPr>
              <a:lnSpc>
                <a:spcPts val="6299"/>
              </a:lnSpc>
            </a:pPr>
            <a:r>
              <a:rPr lang="en-US" sz="4500" dirty="0">
                <a:solidFill>
                  <a:srgbClr val="FFFFFF"/>
                </a:solidFill>
                <a:latin typeface="Montserrat Bold"/>
              </a:rPr>
              <a:t>TỔNG QUAN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3" name="Group 3"/>
          <p:cNvGrpSpPr/>
          <p:nvPr/>
        </p:nvGrpSpPr>
        <p:grpSpPr>
          <a:xfrm>
            <a:off x="13776454" y="-1871203"/>
            <a:ext cx="12536051" cy="1253605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0340125" y="60385"/>
            <a:ext cx="8135500" cy="8135500"/>
          </a:xfrm>
          <a:custGeom>
            <a:avLst/>
            <a:gdLst/>
            <a:ahLst/>
            <a:cxnLst/>
            <a:rect l="l" t="t" r="r" b="b"/>
            <a:pathLst>
              <a:path w="8135500" h="8135500">
                <a:moveTo>
                  <a:pt x="0" y="0"/>
                </a:moveTo>
                <a:lnTo>
                  <a:pt x="8135500" y="0"/>
                </a:lnTo>
                <a:lnTo>
                  <a:pt x="8135500" y="8135500"/>
                </a:lnTo>
                <a:lnTo>
                  <a:pt x="0" y="8135500"/>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145267" y="764194"/>
            <a:ext cx="6525217" cy="652521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a:grpSpLocks noChangeAspect="1"/>
          </p:cNvGrpSpPr>
          <p:nvPr/>
        </p:nvGrpSpPr>
        <p:grpSpPr>
          <a:xfrm>
            <a:off x="11345527" y="964467"/>
            <a:ext cx="6124696" cy="612467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sp>
      </p:grpSp>
      <p:sp>
        <p:nvSpPr>
          <p:cNvPr id="15" name="TextBox 15"/>
          <p:cNvSpPr txBox="1"/>
          <p:nvPr/>
        </p:nvSpPr>
        <p:spPr>
          <a:xfrm>
            <a:off x="4227448" y="7248004"/>
            <a:ext cx="7637254" cy="1117785"/>
          </a:xfrm>
          <a:prstGeom prst="rect">
            <a:avLst/>
          </a:prstGeom>
        </p:spPr>
        <p:txBody>
          <a:bodyPr lIns="0" tIns="0" rIns="0" bIns="0" rtlCol="0" anchor="t">
            <a:spAutoFit/>
          </a:bodyPr>
          <a:lstStyle/>
          <a:p>
            <a:pPr>
              <a:lnSpc>
                <a:spcPts val="4539"/>
              </a:lnSpc>
            </a:pPr>
            <a:r>
              <a:rPr lang="en-US" sz="3242">
                <a:solidFill>
                  <a:srgbClr val="293E6B"/>
                </a:solidFill>
                <a:latin typeface="Montserrat Bold"/>
              </a:rPr>
              <a:t>Giới thiệu chung về Phòng CNTT - Cảng Hải Phòng</a:t>
            </a:r>
          </a:p>
        </p:txBody>
      </p:sp>
      <p:sp>
        <p:nvSpPr>
          <p:cNvPr id="16" name="TextBox 16"/>
          <p:cNvSpPr txBox="1"/>
          <p:nvPr/>
        </p:nvSpPr>
        <p:spPr>
          <a:xfrm>
            <a:off x="659123" y="2601963"/>
            <a:ext cx="9681003" cy="2985135"/>
          </a:xfrm>
          <a:prstGeom prst="rect">
            <a:avLst/>
          </a:prstGeom>
        </p:spPr>
        <p:txBody>
          <a:bodyPr lIns="0" tIns="0" rIns="0" bIns="0" rtlCol="0" anchor="t">
            <a:spAutoFit/>
          </a:bodyPr>
          <a:lstStyle/>
          <a:p>
            <a:pPr algn="just">
              <a:lnSpc>
                <a:spcPts val="4800"/>
              </a:lnSpc>
            </a:pPr>
            <a:r>
              <a:rPr lang="en-US" sz="2400">
                <a:solidFill>
                  <a:srgbClr val="000000"/>
                </a:solidFill>
                <a:latin typeface="Montserrat"/>
              </a:rPr>
              <a:t>Cảng Hải Phòng là một trong những cảng biển quan trọng nhất của Việt Nam. Với vị trí địa lý thuận lợi, cơ sở hạ tầng hiện đại và sự phát triển liên tục, cảng Hải Phòng đóng vai trò quan trọng trong việc thúc đẩy kinh tế, thương mại và logistics của Việt Nam.</a:t>
            </a:r>
          </a:p>
        </p:txBody>
      </p:sp>
      <p:grpSp>
        <p:nvGrpSpPr>
          <p:cNvPr id="17" name="Group 17"/>
          <p:cNvGrpSpPr/>
          <p:nvPr/>
        </p:nvGrpSpPr>
        <p:grpSpPr>
          <a:xfrm>
            <a:off x="-3993931" y="7824665"/>
            <a:ext cx="7987863" cy="6089236"/>
            <a:chOff x="0" y="0"/>
            <a:chExt cx="1066231" cy="812800"/>
          </a:xfrm>
        </p:grpSpPr>
        <p:sp>
          <p:nvSpPr>
            <p:cNvPr id="18" name="Freeform 18"/>
            <p:cNvSpPr/>
            <p:nvPr/>
          </p:nvSpPr>
          <p:spPr>
            <a:xfrm>
              <a:off x="128529"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659123" y="6051308"/>
            <a:ext cx="3568326" cy="3568326"/>
          </a:xfrm>
          <a:custGeom>
            <a:avLst/>
            <a:gdLst/>
            <a:ahLst/>
            <a:cxnLst/>
            <a:rect l="l" t="t" r="r" b="b"/>
            <a:pathLst>
              <a:path w="3568326" h="3568326">
                <a:moveTo>
                  <a:pt x="0" y="0"/>
                </a:moveTo>
                <a:lnTo>
                  <a:pt x="3568325" y="0"/>
                </a:lnTo>
                <a:lnTo>
                  <a:pt x="3568325" y="3568326"/>
                </a:lnTo>
                <a:lnTo>
                  <a:pt x="0" y="356832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1009650" y="6391029"/>
            <a:ext cx="2867271" cy="2867271"/>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23825">
              <a:solidFill>
                <a:srgbClr val="3B599B"/>
              </a:solidFill>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4" name="Group 24"/>
          <p:cNvGrpSpPr>
            <a:grpSpLocks noChangeAspect="1"/>
          </p:cNvGrpSpPr>
          <p:nvPr/>
        </p:nvGrpSpPr>
        <p:grpSpPr>
          <a:xfrm>
            <a:off x="1257840" y="6639223"/>
            <a:ext cx="2370892" cy="2370882"/>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0879" r="-20879"/>
              </a:stretch>
            </a:blipFill>
          </p:spPr>
        </p:sp>
      </p:grpSp>
      <p:sp>
        <p:nvSpPr>
          <p:cNvPr id="27" name="Rectangle: Rounded Corners 26">
            <a:extLst>
              <a:ext uri="{FF2B5EF4-FFF2-40B4-BE49-F238E27FC236}">
                <a16:creationId xmlns:a16="http://schemas.microsoft.com/office/drawing/2014/main" id="{EE146E0C-2447-4E96-87AD-5209FCD9B3FA}"/>
              </a:ext>
            </a:extLst>
          </p:cNvPr>
          <p:cNvSpPr/>
          <p:nvPr/>
        </p:nvSpPr>
        <p:spPr>
          <a:xfrm>
            <a:off x="-7922" y="667366"/>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TextBox 26"/>
          <p:cNvSpPr txBox="1"/>
          <p:nvPr/>
        </p:nvSpPr>
        <p:spPr>
          <a:xfrm>
            <a:off x="1028700" y="952500"/>
            <a:ext cx="5327016" cy="762000"/>
          </a:xfrm>
          <a:prstGeom prst="rect">
            <a:avLst/>
          </a:prstGeom>
        </p:spPr>
        <p:txBody>
          <a:bodyPr lIns="0" tIns="0" rIns="0" bIns="0" rtlCol="0" anchor="t">
            <a:spAutoFit/>
          </a:bodyPr>
          <a:lstStyle/>
          <a:p>
            <a:pPr>
              <a:lnSpc>
                <a:spcPts val="6299"/>
              </a:lnSpc>
            </a:pPr>
            <a:r>
              <a:rPr lang="en-US" sz="4500" dirty="0">
                <a:solidFill>
                  <a:srgbClr val="FFFFFF"/>
                </a:solidFill>
                <a:latin typeface="Montserrat Bold"/>
              </a:rPr>
              <a:t>TỔNG QUAN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3" name="Group 3"/>
          <p:cNvGrpSpPr/>
          <p:nvPr/>
        </p:nvGrpSpPr>
        <p:grpSpPr>
          <a:xfrm>
            <a:off x="13776454" y="-1871203"/>
            <a:ext cx="12536051" cy="12536051"/>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10340125" y="60385"/>
            <a:ext cx="8135500" cy="8135500"/>
          </a:xfrm>
          <a:custGeom>
            <a:avLst/>
            <a:gdLst/>
            <a:ahLst/>
            <a:cxnLst/>
            <a:rect l="l" t="t" r="r" b="b"/>
            <a:pathLst>
              <a:path w="8135500" h="8135500">
                <a:moveTo>
                  <a:pt x="0" y="0"/>
                </a:moveTo>
                <a:lnTo>
                  <a:pt x="8135500" y="0"/>
                </a:lnTo>
                <a:lnTo>
                  <a:pt x="8135500" y="8135500"/>
                </a:lnTo>
                <a:lnTo>
                  <a:pt x="0" y="8135500"/>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1145267" y="764194"/>
            <a:ext cx="6525217" cy="6525217"/>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0" name="Group 10"/>
          <p:cNvGrpSpPr>
            <a:grpSpLocks noChangeAspect="1"/>
          </p:cNvGrpSpPr>
          <p:nvPr/>
        </p:nvGrpSpPr>
        <p:grpSpPr>
          <a:xfrm>
            <a:off x="11345527" y="964467"/>
            <a:ext cx="6124696" cy="612467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94" r="-16694"/>
              </a:stretch>
            </a:blipFill>
          </p:spPr>
        </p:sp>
      </p:grpSp>
      <p:sp>
        <p:nvSpPr>
          <p:cNvPr id="15" name="TextBox 15"/>
          <p:cNvSpPr txBox="1"/>
          <p:nvPr/>
        </p:nvSpPr>
        <p:spPr>
          <a:xfrm>
            <a:off x="4227448" y="7248004"/>
            <a:ext cx="7637254" cy="1117785"/>
          </a:xfrm>
          <a:prstGeom prst="rect">
            <a:avLst/>
          </a:prstGeom>
        </p:spPr>
        <p:txBody>
          <a:bodyPr lIns="0" tIns="0" rIns="0" bIns="0" rtlCol="0" anchor="t">
            <a:spAutoFit/>
          </a:bodyPr>
          <a:lstStyle/>
          <a:p>
            <a:pPr>
              <a:lnSpc>
                <a:spcPts val="4539"/>
              </a:lnSpc>
            </a:pPr>
            <a:r>
              <a:rPr lang="en-US" sz="3242">
                <a:solidFill>
                  <a:srgbClr val="293E6B"/>
                </a:solidFill>
                <a:latin typeface="Montserrat Bold"/>
              </a:rPr>
              <a:t>Giới thiệu chung về Phòng CNTT - Cảng Hải Phòng</a:t>
            </a:r>
          </a:p>
        </p:txBody>
      </p:sp>
      <p:grpSp>
        <p:nvGrpSpPr>
          <p:cNvPr id="16" name="Group 16"/>
          <p:cNvGrpSpPr/>
          <p:nvPr/>
        </p:nvGrpSpPr>
        <p:grpSpPr>
          <a:xfrm>
            <a:off x="-3993931" y="7824665"/>
            <a:ext cx="7987863" cy="6089236"/>
            <a:chOff x="0" y="0"/>
            <a:chExt cx="1066231" cy="812800"/>
          </a:xfrm>
        </p:grpSpPr>
        <p:sp>
          <p:nvSpPr>
            <p:cNvPr id="17" name="Freeform 17"/>
            <p:cNvSpPr/>
            <p:nvPr/>
          </p:nvSpPr>
          <p:spPr>
            <a:xfrm>
              <a:off x="128529" y="0"/>
              <a:ext cx="809173" cy="812800"/>
            </a:xfrm>
            <a:custGeom>
              <a:avLst/>
              <a:gdLst/>
              <a:ahLst/>
              <a:cxnLst/>
              <a:rect l="l" t="t" r="r" b="b"/>
              <a:pathLst>
                <a:path w="809173" h="812800">
                  <a:moveTo>
                    <a:pt x="404587" y="0"/>
                  </a:moveTo>
                  <a:cubicBezTo>
                    <a:pt x="628326" y="1001"/>
                    <a:pt x="809173" y="182659"/>
                    <a:pt x="809173" y="406400"/>
                  </a:cubicBezTo>
                  <a:cubicBezTo>
                    <a:pt x="809173"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9" name="Freeform 19"/>
          <p:cNvSpPr/>
          <p:nvPr/>
        </p:nvSpPr>
        <p:spPr>
          <a:xfrm>
            <a:off x="659123" y="6051308"/>
            <a:ext cx="3568326" cy="3568326"/>
          </a:xfrm>
          <a:custGeom>
            <a:avLst/>
            <a:gdLst/>
            <a:ahLst/>
            <a:cxnLst/>
            <a:rect l="l" t="t" r="r" b="b"/>
            <a:pathLst>
              <a:path w="3568326" h="3568326">
                <a:moveTo>
                  <a:pt x="0" y="0"/>
                </a:moveTo>
                <a:lnTo>
                  <a:pt x="3568325" y="0"/>
                </a:lnTo>
                <a:lnTo>
                  <a:pt x="3568325" y="3568326"/>
                </a:lnTo>
                <a:lnTo>
                  <a:pt x="0" y="3568326"/>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0" name="Group 20"/>
          <p:cNvGrpSpPr/>
          <p:nvPr/>
        </p:nvGrpSpPr>
        <p:grpSpPr>
          <a:xfrm>
            <a:off x="1009650" y="6391029"/>
            <a:ext cx="2867271" cy="2867271"/>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23825">
              <a:solidFill>
                <a:srgbClr val="3B599B"/>
              </a:solidFill>
            </a:ln>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3" name="Group 23"/>
          <p:cNvGrpSpPr>
            <a:grpSpLocks noChangeAspect="1"/>
          </p:cNvGrpSpPr>
          <p:nvPr/>
        </p:nvGrpSpPr>
        <p:grpSpPr>
          <a:xfrm>
            <a:off x="1257840" y="6639223"/>
            <a:ext cx="2370892" cy="2370882"/>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16694" r="-16694"/>
              </a:stretch>
            </a:blipFill>
          </p:spPr>
        </p:sp>
      </p:grpSp>
      <p:sp>
        <p:nvSpPr>
          <p:cNvPr id="26" name="TextBox 26"/>
          <p:cNvSpPr txBox="1"/>
          <p:nvPr/>
        </p:nvSpPr>
        <p:spPr>
          <a:xfrm>
            <a:off x="1257840" y="2906763"/>
            <a:ext cx="9681003" cy="2375535"/>
          </a:xfrm>
          <a:prstGeom prst="rect">
            <a:avLst/>
          </a:prstGeom>
        </p:spPr>
        <p:txBody>
          <a:bodyPr lIns="0" tIns="0" rIns="0" bIns="0" rtlCol="0" anchor="t">
            <a:spAutoFit/>
          </a:bodyPr>
          <a:lstStyle/>
          <a:p>
            <a:pPr marL="518160" lvl="1" indent="-259080" algn="just">
              <a:lnSpc>
                <a:spcPts val="4800"/>
              </a:lnSpc>
              <a:buFont typeface="Arial"/>
              <a:buChar char="•"/>
            </a:pPr>
            <a:r>
              <a:rPr lang="en-US" sz="2400">
                <a:solidFill>
                  <a:srgbClr val="000000"/>
                </a:solidFill>
                <a:latin typeface="Montserrat"/>
              </a:rPr>
              <a:t>Hạ tầng công nghệ thông tin</a:t>
            </a:r>
          </a:p>
          <a:p>
            <a:pPr marL="518160" lvl="1" indent="-259080" algn="just">
              <a:lnSpc>
                <a:spcPts val="4800"/>
              </a:lnSpc>
              <a:buFont typeface="Arial"/>
              <a:buChar char="•"/>
            </a:pPr>
            <a:r>
              <a:rPr lang="en-US" sz="2400">
                <a:solidFill>
                  <a:srgbClr val="000000"/>
                </a:solidFill>
                <a:latin typeface="Montserrat"/>
              </a:rPr>
              <a:t>Phát triển phần mềm và ứng dụng</a:t>
            </a:r>
          </a:p>
          <a:p>
            <a:pPr marL="518160" lvl="1" indent="-259080" algn="just">
              <a:lnSpc>
                <a:spcPts val="4800"/>
              </a:lnSpc>
              <a:buFont typeface="Arial"/>
              <a:buChar char="•"/>
            </a:pPr>
            <a:r>
              <a:rPr lang="en-US" sz="2400">
                <a:solidFill>
                  <a:srgbClr val="000000"/>
                </a:solidFill>
                <a:latin typeface="Montserrat"/>
              </a:rPr>
              <a:t>Bảo mật thông tin</a:t>
            </a:r>
          </a:p>
          <a:p>
            <a:pPr marL="518160" lvl="1" indent="-259080" algn="just">
              <a:lnSpc>
                <a:spcPts val="4800"/>
              </a:lnSpc>
              <a:buFont typeface="Arial"/>
              <a:buChar char="•"/>
            </a:pPr>
            <a:r>
              <a:rPr lang="en-US" sz="2400">
                <a:solidFill>
                  <a:srgbClr val="000000"/>
                </a:solidFill>
                <a:latin typeface="Montserrat"/>
              </a:rPr>
              <a:t>Hỗ trợ kỹ thuật và đào tạo</a:t>
            </a:r>
          </a:p>
        </p:txBody>
      </p:sp>
      <p:sp>
        <p:nvSpPr>
          <p:cNvPr id="27" name="Rectangle: Rounded Corners 26">
            <a:extLst>
              <a:ext uri="{FF2B5EF4-FFF2-40B4-BE49-F238E27FC236}">
                <a16:creationId xmlns:a16="http://schemas.microsoft.com/office/drawing/2014/main" id="{4DD5C9F5-DEEF-4DBA-811A-431EA64940B4}"/>
              </a:ext>
            </a:extLst>
          </p:cNvPr>
          <p:cNvSpPr/>
          <p:nvPr/>
        </p:nvSpPr>
        <p:spPr>
          <a:xfrm>
            <a:off x="0" y="672129"/>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TextBox 25"/>
          <p:cNvSpPr txBox="1"/>
          <p:nvPr/>
        </p:nvSpPr>
        <p:spPr>
          <a:xfrm>
            <a:off x="1028700" y="952500"/>
            <a:ext cx="5327016" cy="762000"/>
          </a:xfrm>
          <a:prstGeom prst="rect">
            <a:avLst/>
          </a:prstGeom>
        </p:spPr>
        <p:txBody>
          <a:bodyPr lIns="0" tIns="0" rIns="0" bIns="0" rtlCol="0" anchor="t">
            <a:spAutoFit/>
          </a:bodyPr>
          <a:lstStyle/>
          <a:p>
            <a:pPr>
              <a:lnSpc>
                <a:spcPts val="6299"/>
              </a:lnSpc>
            </a:pPr>
            <a:r>
              <a:rPr lang="en-US" sz="4500" dirty="0">
                <a:solidFill>
                  <a:srgbClr val="FFFFFF"/>
                </a:solidFill>
                <a:latin typeface="Montserrat Bold"/>
              </a:rPr>
              <a:t>TỔNG QUAN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1025" r="-27529" b="-6503"/>
            </a:stretch>
          </a:blipFill>
        </p:spPr>
      </p:sp>
      <p:grpSp>
        <p:nvGrpSpPr>
          <p:cNvPr id="3" name="Group 3"/>
          <p:cNvGrpSpPr/>
          <p:nvPr/>
        </p:nvGrpSpPr>
        <p:grpSpPr>
          <a:xfrm>
            <a:off x="9810750" y="-1485776"/>
            <a:ext cx="13258553" cy="1325855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571500">
              <a:solidFill>
                <a:srgbClr val="3B599B"/>
              </a:solidFill>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6" name="Group 6"/>
          <p:cNvGrpSpPr>
            <a:grpSpLocks noChangeAspect="1"/>
          </p:cNvGrpSpPr>
          <p:nvPr/>
        </p:nvGrpSpPr>
        <p:grpSpPr>
          <a:xfrm>
            <a:off x="10883424" y="-413081"/>
            <a:ext cx="11113206" cy="11113161"/>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487" r="-24487"/>
              </a:stretch>
            </a:blipFill>
          </p:spPr>
        </p:sp>
      </p:grpSp>
      <p:sp>
        <p:nvSpPr>
          <p:cNvPr id="8" name="Freeform 8"/>
          <p:cNvSpPr/>
          <p:nvPr/>
        </p:nvSpPr>
        <p:spPr>
          <a:xfrm>
            <a:off x="8391064" y="5573345"/>
            <a:ext cx="4540522" cy="4540522"/>
          </a:xfrm>
          <a:custGeom>
            <a:avLst/>
            <a:gdLst/>
            <a:ahLst/>
            <a:cxnLst/>
            <a:rect l="l" t="t" r="r" b="b"/>
            <a:pathLst>
              <a:path w="4540522" h="4540522">
                <a:moveTo>
                  <a:pt x="0" y="0"/>
                </a:moveTo>
                <a:lnTo>
                  <a:pt x="4540522" y="0"/>
                </a:lnTo>
                <a:lnTo>
                  <a:pt x="4540522" y="4540522"/>
                </a:lnTo>
                <a:lnTo>
                  <a:pt x="0" y="4540522"/>
                </a:lnTo>
                <a:lnTo>
                  <a:pt x="0" y="0"/>
                </a:lnTo>
                <a:close/>
              </a:path>
            </a:pathLst>
          </a:custGeom>
          <a:blipFill>
            <a:blip r:embed="rId4">
              <a:alphaModFix amt="52000"/>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8860703" y="6083947"/>
            <a:ext cx="3601244" cy="360124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2" name="Group 12"/>
          <p:cNvGrpSpPr>
            <a:grpSpLocks noChangeAspect="1"/>
          </p:cNvGrpSpPr>
          <p:nvPr/>
        </p:nvGrpSpPr>
        <p:grpSpPr>
          <a:xfrm>
            <a:off x="9185188" y="6408437"/>
            <a:ext cx="2952274" cy="295226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8437" r="-48437"/>
              </a:stretch>
            </a:blipFill>
          </p:spPr>
        </p:sp>
      </p:grpSp>
      <p:grpSp>
        <p:nvGrpSpPr>
          <p:cNvPr id="14" name="Group 14"/>
          <p:cNvGrpSpPr/>
          <p:nvPr/>
        </p:nvGrpSpPr>
        <p:grpSpPr>
          <a:xfrm>
            <a:off x="8587763" y="1324108"/>
            <a:ext cx="1398750" cy="1398750"/>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9848915" y="622495"/>
            <a:ext cx="812410" cy="812410"/>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TextBox 20"/>
          <p:cNvSpPr txBox="1"/>
          <p:nvPr/>
        </p:nvSpPr>
        <p:spPr>
          <a:xfrm>
            <a:off x="221925" y="3867577"/>
            <a:ext cx="9065213" cy="1792727"/>
          </a:xfrm>
          <a:prstGeom prst="rect">
            <a:avLst/>
          </a:prstGeom>
        </p:spPr>
        <p:txBody>
          <a:bodyPr lIns="0" tIns="0" rIns="0" bIns="0" rtlCol="0" anchor="t">
            <a:spAutoFit/>
          </a:bodyPr>
          <a:lstStyle/>
          <a:p>
            <a:pPr algn="ctr">
              <a:lnSpc>
                <a:spcPts val="7238"/>
              </a:lnSpc>
            </a:pPr>
            <a:r>
              <a:rPr lang="en-US" sz="5170">
                <a:solidFill>
                  <a:srgbClr val="293E6B"/>
                </a:solidFill>
                <a:latin typeface="Montserrat Bold"/>
              </a:rPr>
              <a:t>CƠ SỞ HẠ TẦNG CÔNG NGHỆ THÔNG TIN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793579" y="3567370"/>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053217" y="3843975"/>
            <a:ext cx="2435259" cy="243525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16" name="Freeform 16"/>
          <p:cNvSpPr/>
          <p:nvPr/>
        </p:nvSpPr>
        <p:spPr>
          <a:xfrm>
            <a:off x="4210177" y="3567370"/>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17" name="Group 17"/>
          <p:cNvGrpSpPr/>
          <p:nvPr/>
        </p:nvGrpSpPr>
        <p:grpSpPr>
          <a:xfrm>
            <a:off x="4501769" y="3843975"/>
            <a:ext cx="2435259" cy="2435259"/>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0" name="Freeform 20"/>
          <p:cNvSpPr/>
          <p:nvPr/>
        </p:nvSpPr>
        <p:spPr>
          <a:xfrm>
            <a:off x="7674701" y="3545465"/>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1" name="Group 21"/>
          <p:cNvGrpSpPr/>
          <p:nvPr/>
        </p:nvGrpSpPr>
        <p:grpSpPr>
          <a:xfrm>
            <a:off x="7950322" y="3843975"/>
            <a:ext cx="2435259" cy="2435259"/>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4" name="Freeform 24"/>
          <p:cNvSpPr/>
          <p:nvPr/>
        </p:nvSpPr>
        <p:spPr>
          <a:xfrm>
            <a:off x="11123254" y="3583353"/>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5" name="Group 25"/>
          <p:cNvGrpSpPr/>
          <p:nvPr/>
        </p:nvGrpSpPr>
        <p:grpSpPr>
          <a:xfrm>
            <a:off x="11398875" y="3843975"/>
            <a:ext cx="2435259" cy="2435259"/>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8" name="Freeform 28"/>
          <p:cNvSpPr/>
          <p:nvPr/>
        </p:nvSpPr>
        <p:spPr>
          <a:xfrm>
            <a:off x="14571806" y="3568354"/>
            <a:ext cx="2986501" cy="2986501"/>
          </a:xfrm>
          <a:custGeom>
            <a:avLst/>
            <a:gdLst/>
            <a:ahLst/>
            <a:cxnLst/>
            <a:rect l="l" t="t" r="r" b="b"/>
            <a:pathLst>
              <a:path w="2986501" h="2986501">
                <a:moveTo>
                  <a:pt x="0" y="0"/>
                </a:moveTo>
                <a:lnTo>
                  <a:pt x="2986502" y="0"/>
                </a:lnTo>
                <a:lnTo>
                  <a:pt x="2986502"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29" name="Group 29"/>
          <p:cNvGrpSpPr/>
          <p:nvPr/>
        </p:nvGrpSpPr>
        <p:grpSpPr>
          <a:xfrm>
            <a:off x="14847427" y="3843975"/>
            <a:ext cx="2435259" cy="2435259"/>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4128970" y="9746287"/>
            <a:ext cx="8590251" cy="1081425"/>
            <a:chOff x="0" y="0"/>
            <a:chExt cx="3228220" cy="406400"/>
          </a:xfrm>
        </p:grpSpPr>
        <p:sp>
          <p:nvSpPr>
            <p:cNvPr id="33" name="Freeform 33"/>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34" name="TextBox 34"/>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448192" y="407060"/>
            <a:ext cx="964540" cy="964540"/>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027260" y="619115"/>
            <a:ext cx="678745" cy="678745"/>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1" name="Group 41"/>
          <p:cNvGrpSpPr/>
          <p:nvPr/>
        </p:nvGrpSpPr>
        <p:grpSpPr>
          <a:xfrm>
            <a:off x="16875695" y="407060"/>
            <a:ext cx="964540" cy="964540"/>
            <a:chOff x="0" y="0"/>
            <a:chExt cx="812800" cy="812800"/>
          </a:xfrm>
        </p:grpSpPr>
        <p:sp>
          <p:nvSpPr>
            <p:cNvPr id="42" name="Freeform 4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44" name="Group 44"/>
          <p:cNvGrpSpPr/>
          <p:nvPr/>
        </p:nvGrpSpPr>
        <p:grpSpPr>
          <a:xfrm>
            <a:off x="16580555" y="619115"/>
            <a:ext cx="678745" cy="678745"/>
            <a:chOff x="0" y="0"/>
            <a:chExt cx="812800" cy="812800"/>
          </a:xfrm>
        </p:grpSpPr>
        <p:sp>
          <p:nvSpPr>
            <p:cNvPr id="45" name="Freeform 4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46" name="TextBox 4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47" name="Freeform 47"/>
          <p:cNvSpPr/>
          <p:nvPr/>
        </p:nvSpPr>
        <p:spPr>
          <a:xfrm>
            <a:off x="11959562" y="4408738"/>
            <a:ext cx="1313885" cy="1313885"/>
          </a:xfrm>
          <a:custGeom>
            <a:avLst/>
            <a:gdLst/>
            <a:ahLst/>
            <a:cxnLst/>
            <a:rect l="l" t="t" r="r" b="b"/>
            <a:pathLst>
              <a:path w="1313885" h="1313885">
                <a:moveTo>
                  <a:pt x="0" y="0"/>
                </a:moveTo>
                <a:lnTo>
                  <a:pt x="1313885" y="0"/>
                </a:lnTo>
                <a:lnTo>
                  <a:pt x="1313885" y="1313885"/>
                </a:lnTo>
                <a:lnTo>
                  <a:pt x="0" y="13138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8" name="Freeform 48"/>
          <p:cNvSpPr/>
          <p:nvPr/>
        </p:nvSpPr>
        <p:spPr>
          <a:xfrm>
            <a:off x="15405155" y="4712241"/>
            <a:ext cx="1440531" cy="862518"/>
          </a:xfrm>
          <a:custGeom>
            <a:avLst/>
            <a:gdLst/>
            <a:ahLst/>
            <a:cxnLst/>
            <a:rect l="l" t="t" r="r" b="b"/>
            <a:pathLst>
              <a:path w="1440531" h="862518">
                <a:moveTo>
                  <a:pt x="0" y="0"/>
                </a:moveTo>
                <a:lnTo>
                  <a:pt x="1440531" y="0"/>
                </a:lnTo>
                <a:lnTo>
                  <a:pt x="1440531" y="862518"/>
                </a:lnTo>
                <a:lnTo>
                  <a:pt x="0" y="8625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9" name="Freeform 49"/>
          <p:cNvSpPr/>
          <p:nvPr/>
        </p:nvSpPr>
        <p:spPr>
          <a:xfrm>
            <a:off x="1706006" y="4368524"/>
            <a:ext cx="1340384" cy="1340384"/>
          </a:xfrm>
          <a:custGeom>
            <a:avLst/>
            <a:gdLst/>
            <a:ahLst/>
            <a:cxnLst/>
            <a:rect l="l" t="t" r="r" b="b"/>
            <a:pathLst>
              <a:path w="1340384" h="1340384">
                <a:moveTo>
                  <a:pt x="0" y="0"/>
                </a:moveTo>
                <a:lnTo>
                  <a:pt x="1340384" y="0"/>
                </a:lnTo>
                <a:lnTo>
                  <a:pt x="1340384" y="1340384"/>
                </a:lnTo>
                <a:lnTo>
                  <a:pt x="0" y="134038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50"/>
          <p:cNvSpPr/>
          <p:nvPr/>
        </p:nvSpPr>
        <p:spPr>
          <a:xfrm>
            <a:off x="4961387" y="4465716"/>
            <a:ext cx="1532007" cy="1221775"/>
          </a:xfrm>
          <a:custGeom>
            <a:avLst/>
            <a:gdLst/>
            <a:ahLst/>
            <a:cxnLst/>
            <a:rect l="l" t="t" r="r" b="b"/>
            <a:pathLst>
              <a:path w="1532007" h="1221775">
                <a:moveTo>
                  <a:pt x="0" y="0"/>
                </a:moveTo>
                <a:lnTo>
                  <a:pt x="1532007" y="0"/>
                </a:lnTo>
                <a:lnTo>
                  <a:pt x="1532007" y="1221775"/>
                </a:lnTo>
                <a:lnTo>
                  <a:pt x="0" y="12217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51"/>
          <p:cNvSpPr/>
          <p:nvPr/>
        </p:nvSpPr>
        <p:spPr>
          <a:xfrm>
            <a:off x="8571421" y="4368524"/>
            <a:ext cx="1209045" cy="1379616"/>
          </a:xfrm>
          <a:custGeom>
            <a:avLst/>
            <a:gdLst/>
            <a:ahLst/>
            <a:cxnLst/>
            <a:rect l="l" t="t" r="r" b="b"/>
            <a:pathLst>
              <a:path w="1209045" h="1379616">
                <a:moveTo>
                  <a:pt x="0" y="0"/>
                </a:moveTo>
                <a:lnTo>
                  <a:pt x="1209045" y="0"/>
                </a:lnTo>
                <a:lnTo>
                  <a:pt x="1209045" y="1379616"/>
                </a:lnTo>
                <a:lnTo>
                  <a:pt x="0" y="137961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3" name="TextBox 53"/>
          <p:cNvSpPr txBox="1"/>
          <p:nvPr/>
        </p:nvSpPr>
        <p:spPr>
          <a:xfrm>
            <a:off x="793579" y="6540547"/>
            <a:ext cx="295453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chủ</a:t>
            </a:r>
          </a:p>
          <a:p>
            <a:pPr algn="ctr">
              <a:lnSpc>
                <a:spcPts val="2749"/>
              </a:lnSpc>
            </a:pPr>
            <a:endParaRPr lang="en-US" sz="2499">
              <a:solidFill>
                <a:srgbClr val="000000"/>
              </a:solidFill>
              <a:latin typeface="Montserrat Bold"/>
            </a:endParaRPr>
          </a:p>
        </p:txBody>
      </p:sp>
      <p:sp>
        <p:nvSpPr>
          <p:cNvPr id="54" name="TextBox 54"/>
          <p:cNvSpPr txBox="1"/>
          <p:nvPr/>
        </p:nvSpPr>
        <p:spPr>
          <a:xfrm>
            <a:off x="4453290" y="6540547"/>
            <a:ext cx="2500276" cy="10318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trạm và các trang thiết bị mạng</a:t>
            </a:r>
          </a:p>
        </p:txBody>
      </p:sp>
      <p:sp>
        <p:nvSpPr>
          <p:cNvPr id="55" name="TextBox 55"/>
          <p:cNvSpPr txBox="1"/>
          <p:nvPr/>
        </p:nvSpPr>
        <p:spPr>
          <a:xfrm>
            <a:off x="7886436" y="6540547"/>
            <a:ext cx="249914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Hệ thống lưu trữ</a:t>
            </a:r>
          </a:p>
        </p:txBody>
      </p:sp>
      <p:sp>
        <p:nvSpPr>
          <p:cNvPr id="56" name="TextBox 56"/>
          <p:cNvSpPr txBox="1"/>
          <p:nvPr/>
        </p:nvSpPr>
        <p:spPr>
          <a:xfrm>
            <a:off x="11309540" y="6540547"/>
            <a:ext cx="272740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Thiết bị tường lửa</a:t>
            </a:r>
          </a:p>
        </p:txBody>
      </p:sp>
      <p:sp>
        <p:nvSpPr>
          <p:cNvPr id="57" name="TextBox 57"/>
          <p:cNvSpPr txBox="1"/>
          <p:nvPr/>
        </p:nvSpPr>
        <p:spPr>
          <a:xfrm>
            <a:off x="14890948" y="6540547"/>
            <a:ext cx="2348219"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tính tại hiện trường</a:t>
            </a:r>
          </a:p>
        </p:txBody>
      </p:sp>
      <p:sp>
        <p:nvSpPr>
          <p:cNvPr id="58" name="Rectangle: Rounded Corners 57">
            <a:extLst>
              <a:ext uri="{FF2B5EF4-FFF2-40B4-BE49-F238E27FC236}">
                <a16:creationId xmlns:a16="http://schemas.microsoft.com/office/drawing/2014/main" id="{BA3757B1-6A1B-4227-9AFA-F75A06897260}"/>
              </a:ext>
            </a:extLst>
          </p:cNvPr>
          <p:cNvSpPr/>
          <p:nvPr/>
        </p:nvSpPr>
        <p:spPr>
          <a:xfrm>
            <a:off x="6094183" y="938037"/>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TextBox 52"/>
          <p:cNvSpPr txBox="1"/>
          <p:nvPr/>
        </p:nvSpPr>
        <p:spPr>
          <a:xfrm>
            <a:off x="5629797" y="1326436"/>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grpSp>
        <p:nvGrpSpPr>
          <p:cNvPr id="6" name="Group 6"/>
          <p:cNvGrpSpPr/>
          <p:nvPr/>
        </p:nvGrpSpPr>
        <p:grpSpPr>
          <a:xfrm>
            <a:off x="1660609" y="9949166"/>
            <a:ext cx="14947732" cy="4688748"/>
            <a:chOff x="0" y="0"/>
            <a:chExt cx="2226818" cy="698500"/>
          </a:xfrm>
        </p:grpSpPr>
        <p:sp>
          <p:nvSpPr>
            <p:cNvPr id="7" name="Freeform 7"/>
            <p:cNvSpPr/>
            <p:nvPr/>
          </p:nvSpPr>
          <p:spPr>
            <a:xfrm>
              <a:off x="0" y="0"/>
              <a:ext cx="2226818" cy="698500"/>
            </a:xfrm>
            <a:custGeom>
              <a:avLst/>
              <a:gdLst/>
              <a:ahLst/>
              <a:cxnLst/>
              <a:rect l="l" t="t" r="r" b="b"/>
              <a:pathLst>
                <a:path w="2226818" h="698500">
                  <a:moveTo>
                    <a:pt x="2226818" y="349250"/>
                  </a:moveTo>
                  <a:lnTo>
                    <a:pt x="2023618" y="698500"/>
                  </a:lnTo>
                  <a:lnTo>
                    <a:pt x="203200" y="698500"/>
                  </a:lnTo>
                  <a:lnTo>
                    <a:pt x="0" y="349250"/>
                  </a:lnTo>
                  <a:lnTo>
                    <a:pt x="203200" y="0"/>
                  </a:lnTo>
                  <a:lnTo>
                    <a:pt x="2023618" y="0"/>
                  </a:lnTo>
                  <a:lnTo>
                    <a:pt x="2226818" y="349250"/>
                  </a:lnTo>
                  <a:close/>
                </a:path>
              </a:pathLst>
            </a:custGeom>
            <a:solidFill>
              <a:srgbClr val="293E6B"/>
            </a:solidFill>
          </p:spPr>
        </p:sp>
        <p:sp>
          <p:nvSpPr>
            <p:cNvPr id="8" name="TextBox 8"/>
            <p:cNvSpPr txBox="1"/>
            <p:nvPr/>
          </p:nvSpPr>
          <p:spPr>
            <a:xfrm>
              <a:off x="114300" y="-38100"/>
              <a:ext cx="584200" cy="736600"/>
            </a:xfrm>
            <a:prstGeom prst="rect">
              <a:avLst/>
            </a:prstGeom>
          </p:spPr>
          <p:txBody>
            <a:bodyPr lIns="50800" tIns="50800" rIns="50800" bIns="50800" rtlCol="0" anchor="ctr"/>
            <a:lstStyle/>
            <a:p>
              <a:pPr algn="ctr">
                <a:lnSpc>
                  <a:spcPts val="3359"/>
                </a:lnSpc>
              </a:pPr>
              <a:endParaRPr/>
            </a:p>
          </p:txBody>
        </p:sp>
      </p:grpSp>
      <p:grpSp>
        <p:nvGrpSpPr>
          <p:cNvPr id="9" name="Group 9"/>
          <p:cNvGrpSpPr/>
          <p:nvPr/>
        </p:nvGrpSpPr>
        <p:grpSpPr>
          <a:xfrm>
            <a:off x="13842125" y="9746287"/>
            <a:ext cx="8590251" cy="1081425"/>
            <a:chOff x="0" y="0"/>
            <a:chExt cx="3228220" cy="406400"/>
          </a:xfrm>
        </p:grpSpPr>
        <p:sp>
          <p:nvSpPr>
            <p:cNvPr id="10" name="Freeform 10"/>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1" name="TextBox 11"/>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sp>
        <p:nvSpPr>
          <p:cNvPr id="12" name="Freeform 12"/>
          <p:cNvSpPr/>
          <p:nvPr/>
        </p:nvSpPr>
        <p:spPr>
          <a:xfrm>
            <a:off x="448192" y="3727868"/>
            <a:ext cx="2986501" cy="2986501"/>
          </a:xfrm>
          <a:custGeom>
            <a:avLst/>
            <a:gdLst/>
            <a:ahLst/>
            <a:cxnLst/>
            <a:rect l="l" t="t" r="r" b="b"/>
            <a:pathLst>
              <a:path w="2986501" h="2986501">
                <a:moveTo>
                  <a:pt x="0" y="0"/>
                </a:moveTo>
                <a:lnTo>
                  <a:pt x="2986501" y="0"/>
                </a:lnTo>
                <a:lnTo>
                  <a:pt x="2986501" y="2986501"/>
                </a:lnTo>
                <a:lnTo>
                  <a:pt x="0" y="2986501"/>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707830" y="4004473"/>
            <a:ext cx="2435259" cy="2435259"/>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a:ln w="161925">
              <a:solidFill>
                <a:srgbClr val="3B599B"/>
              </a:solidFill>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6" name="Group 16"/>
          <p:cNvGrpSpPr/>
          <p:nvPr/>
        </p:nvGrpSpPr>
        <p:grpSpPr>
          <a:xfrm>
            <a:off x="-4128970" y="9746287"/>
            <a:ext cx="8590251" cy="1081425"/>
            <a:chOff x="0" y="0"/>
            <a:chExt cx="3228220" cy="406400"/>
          </a:xfrm>
        </p:grpSpPr>
        <p:sp>
          <p:nvSpPr>
            <p:cNvPr id="17" name="Freeform 17"/>
            <p:cNvSpPr/>
            <p:nvPr/>
          </p:nvSpPr>
          <p:spPr>
            <a:xfrm>
              <a:off x="203200" y="-326"/>
              <a:ext cx="2821820" cy="407051"/>
            </a:xfrm>
            <a:custGeom>
              <a:avLst/>
              <a:gdLst/>
              <a:ahLst/>
              <a:cxnLst/>
              <a:rect l="l" t="t" r="r" b="b"/>
              <a:pathLst>
                <a:path w="2821820" h="407051">
                  <a:moveTo>
                    <a:pt x="2821820" y="326"/>
                  </a:moveTo>
                  <a:cubicBezTo>
                    <a:pt x="2749007" y="0"/>
                    <a:pt x="2681585" y="38659"/>
                    <a:pt x="2645084" y="101663"/>
                  </a:cubicBezTo>
                  <a:cubicBezTo>
                    <a:pt x="2608584" y="164667"/>
                    <a:pt x="2608584" y="242385"/>
                    <a:pt x="2645084" y="305389"/>
                  </a:cubicBezTo>
                  <a:cubicBezTo>
                    <a:pt x="2681585" y="368393"/>
                    <a:pt x="2749007" y="407052"/>
                    <a:pt x="2821820"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B599B"/>
            </a:solidFill>
          </p:spPr>
        </p:sp>
        <p:sp>
          <p:nvSpPr>
            <p:cNvPr id="18" name="TextBox 18"/>
            <p:cNvSpPr txBox="1"/>
            <p:nvPr/>
          </p:nvSpPr>
          <p:spPr>
            <a:xfrm>
              <a:off x="0" y="-38100"/>
              <a:ext cx="812800" cy="444500"/>
            </a:xfrm>
            <a:prstGeom prst="rect">
              <a:avLst/>
            </a:prstGeom>
          </p:spPr>
          <p:txBody>
            <a:bodyPr lIns="50800" tIns="50800" rIns="50800" bIns="50800" rtlCol="0" anchor="ctr"/>
            <a:lstStyle/>
            <a:p>
              <a:pPr algn="ctr">
                <a:lnSpc>
                  <a:spcPts val="3359"/>
                </a:lnSpc>
              </a:pPr>
              <a:endParaRPr/>
            </a:p>
          </p:txBody>
        </p:sp>
      </p:grpSp>
      <p:grpSp>
        <p:nvGrpSpPr>
          <p:cNvPr id="19" name="Group 19"/>
          <p:cNvGrpSpPr/>
          <p:nvPr/>
        </p:nvGrpSpPr>
        <p:grpSpPr>
          <a:xfrm>
            <a:off x="448192" y="407060"/>
            <a:ext cx="964540" cy="964540"/>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2" name="Group 22"/>
          <p:cNvGrpSpPr/>
          <p:nvPr/>
        </p:nvGrpSpPr>
        <p:grpSpPr>
          <a:xfrm>
            <a:off x="1027260" y="619115"/>
            <a:ext cx="678745" cy="678745"/>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5" name="Group 25"/>
          <p:cNvGrpSpPr/>
          <p:nvPr/>
        </p:nvGrpSpPr>
        <p:grpSpPr>
          <a:xfrm>
            <a:off x="16875695" y="407060"/>
            <a:ext cx="964540" cy="964540"/>
            <a:chOff x="0" y="0"/>
            <a:chExt cx="812800" cy="812800"/>
          </a:xfrm>
        </p:grpSpPr>
        <p:sp>
          <p:nvSpPr>
            <p:cNvPr id="26" name="Freeform 2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293E6B"/>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8" name="Group 28"/>
          <p:cNvGrpSpPr/>
          <p:nvPr/>
        </p:nvGrpSpPr>
        <p:grpSpPr>
          <a:xfrm>
            <a:off x="16580555" y="619115"/>
            <a:ext cx="678745" cy="678745"/>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599B"/>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31" name="Group 31"/>
          <p:cNvGrpSpPr/>
          <p:nvPr/>
        </p:nvGrpSpPr>
        <p:grpSpPr>
          <a:xfrm>
            <a:off x="5629797" y="2877589"/>
            <a:ext cx="5112591" cy="4180064"/>
            <a:chOff x="0" y="0"/>
            <a:chExt cx="1346526" cy="1100922"/>
          </a:xfrm>
        </p:grpSpPr>
        <p:sp>
          <p:nvSpPr>
            <p:cNvPr id="32" name="Freeform 32"/>
            <p:cNvSpPr/>
            <p:nvPr/>
          </p:nvSpPr>
          <p:spPr>
            <a:xfrm>
              <a:off x="0" y="0"/>
              <a:ext cx="1346526" cy="1100922"/>
            </a:xfrm>
            <a:custGeom>
              <a:avLst/>
              <a:gdLst/>
              <a:ahLst/>
              <a:cxnLst/>
              <a:rect l="l" t="t" r="r" b="b"/>
              <a:pathLst>
                <a:path w="1346526" h="1100922">
                  <a:moveTo>
                    <a:pt x="77229" y="0"/>
                  </a:moveTo>
                  <a:lnTo>
                    <a:pt x="1269298" y="0"/>
                  </a:lnTo>
                  <a:cubicBezTo>
                    <a:pt x="1289780" y="0"/>
                    <a:pt x="1309423" y="8137"/>
                    <a:pt x="1323906" y="22620"/>
                  </a:cubicBezTo>
                  <a:cubicBezTo>
                    <a:pt x="1338390" y="37103"/>
                    <a:pt x="1346526" y="56746"/>
                    <a:pt x="1346526" y="77229"/>
                  </a:cubicBezTo>
                  <a:lnTo>
                    <a:pt x="1346526" y="1023694"/>
                  </a:lnTo>
                  <a:cubicBezTo>
                    <a:pt x="1346526" y="1044176"/>
                    <a:pt x="1338390" y="1063819"/>
                    <a:pt x="1323906" y="1078302"/>
                  </a:cubicBezTo>
                  <a:cubicBezTo>
                    <a:pt x="1309423" y="1092786"/>
                    <a:pt x="1289780" y="1100922"/>
                    <a:pt x="1269298" y="1100922"/>
                  </a:cubicBezTo>
                  <a:lnTo>
                    <a:pt x="77229" y="1100922"/>
                  </a:lnTo>
                  <a:cubicBezTo>
                    <a:pt x="56746" y="1100922"/>
                    <a:pt x="37103" y="1092786"/>
                    <a:pt x="22620" y="1078302"/>
                  </a:cubicBezTo>
                  <a:cubicBezTo>
                    <a:pt x="8137" y="1063819"/>
                    <a:pt x="0" y="1044176"/>
                    <a:pt x="0" y="1023694"/>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33" name="TextBox 33"/>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grpSp>
        <p:nvGrpSpPr>
          <p:cNvPr id="34" name="Group 34"/>
          <p:cNvGrpSpPr/>
          <p:nvPr/>
        </p:nvGrpSpPr>
        <p:grpSpPr>
          <a:xfrm>
            <a:off x="11495749" y="2877589"/>
            <a:ext cx="5112591" cy="3517452"/>
            <a:chOff x="0" y="0"/>
            <a:chExt cx="1346526" cy="926407"/>
          </a:xfrm>
        </p:grpSpPr>
        <p:sp>
          <p:nvSpPr>
            <p:cNvPr id="35" name="Freeform 35"/>
            <p:cNvSpPr/>
            <p:nvPr/>
          </p:nvSpPr>
          <p:spPr>
            <a:xfrm>
              <a:off x="0" y="0"/>
              <a:ext cx="1346526" cy="926407"/>
            </a:xfrm>
            <a:custGeom>
              <a:avLst/>
              <a:gdLst/>
              <a:ahLst/>
              <a:cxnLst/>
              <a:rect l="l" t="t" r="r" b="b"/>
              <a:pathLst>
                <a:path w="1346526" h="926407">
                  <a:moveTo>
                    <a:pt x="77229" y="0"/>
                  </a:moveTo>
                  <a:lnTo>
                    <a:pt x="1269298" y="0"/>
                  </a:lnTo>
                  <a:cubicBezTo>
                    <a:pt x="1289780" y="0"/>
                    <a:pt x="1309423" y="8137"/>
                    <a:pt x="1323906" y="22620"/>
                  </a:cubicBezTo>
                  <a:cubicBezTo>
                    <a:pt x="1338390" y="37103"/>
                    <a:pt x="1346526" y="56746"/>
                    <a:pt x="1346526" y="77229"/>
                  </a:cubicBezTo>
                  <a:lnTo>
                    <a:pt x="1346526" y="849179"/>
                  </a:lnTo>
                  <a:cubicBezTo>
                    <a:pt x="1346526" y="869661"/>
                    <a:pt x="1338390" y="889304"/>
                    <a:pt x="1323906" y="903787"/>
                  </a:cubicBezTo>
                  <a:cubicBezTo>
                    <a:pt x="1309423" y="918271"/>
                    <a:pt x="1289780" y="926407"/>
                    <a:pt x="1269298" y="926407"/>
                  </a:cubicBezTo>
                  <a:lnTo>
                    <a:pt x="77229" y="926407"/>
                  </a:lnTo>
                  <a:cubicBezTo>
                    <a:pt x="56746" y="926407"/>
                    <a:pt x="37103" y="918271"/>
                    <a:pt x="22620" y="903787"/>
                  </a:cubicBezTo>
                  <a:cubicBezTo>
                    <a:pt x="8137" y="889304"/>
                    <a:pt x="0" y="869661"/>
                    <a:pt x="0" y="849179"/>
                  </a:cubicBezTo>
                  <a:lnTo>
                    <a:pt x="0" y="77229"/>
                  </a:lnTo>
                  <a:cubicBezTo>
                    <a:pt x="0" y="56746"/>
                    <a:pt x="8137" y="37103"/>
                    <a:pt x="22620" y="22620"/>
                  </a:cubicBezTo>
                  <a:cubicBezTo>
                    <a:pt x="37103" y="8137"/>
                    <a:pt x="56746" y="0"/>
                    <a:pt x="77229" y="0"/>
                  </a:cubicBezTo>
                  <a:close/>
                </a:path>
              </a:pathLst>
            </a:custGeom>
            <a:solidFill>
              <a:srgbClr val="FEFEFE"/>
            </a:solidFill>
          </p:spPr>
        </p:sp>
        <p:sp>
          <p:nvSpPr>
            <p:cNvPr id="36" name="TextBox 36"/>
            <p:cNvSpPr txBox="1"/>
            <p:nvPr/>
          </p:nvSpPr>
          <p:spPr>
            <a:xfrm>
              <a:off x="0" y="-38100"/>
              <a:ext cx="812800" cy="850900"/>
            </a:xfrm>
            <a:prstGeom prst="rect">
              <a:avLst/>
            </a:prstGeom>
          </p:spPr>
          <p:txBody>
            <a:bodyPr lIns="50800" tIns="50800" rIns="50800" bIns="50800" rtlCol="0" anchor="ctr"/>
            <a:lstStyle/>
            <a:p>
              <a:pPr algn="just">
                <a:lnSpc>
                  <a:spcPts val="3359"/>
                </a:lnSpc>
              </a:pPr>
              <a:endParaRPr/>
            </a:p>
          </p:txBody>
        </p:sp>
      </p:grpSp>
      <p:sp>
        <p:nvSpPr>
          <p:cNvPr id="37" name="Freeform 37"/>
          <p:cNvSpPr/>
          <p:nvPr/>
        </p:nvSpPr>
        <p:spPr>
          <a:xfrm>
            <a:off x="5756257" y="3287564"/>
            <a:ext cx="4782062" cy="2589104"/>
          </a:xfrm>
          <a:custGeom>
            <a:avLst/>
            <a:gdLst/>
            <a:ahLst/>
            <a:cxnLst/>
            <a:rect l="l" t="t" r="r" b="b"/>
            <a:pathLst>
              <a:path w="4782062" h="2589104">
                <a:moveTo>
                  <a:pt x="0" y="0"/>
                </a:moveTo>
                <a:lnTo>
                  <a:pt x="4782062" y="0"/>
                </a:lnTo>
                <a:lnTo>
                  <a:pt x="4782062" y="2589104"/>
                </a:lnTo>
                <a:lnTo>
                  <a:pt x="0" y="2589104"/>
                </a:lnTo>
                <a:lnTo>
                  <a:pt x="0" y="0"/>
                </a:lnTo>
                <a:close/>
              </a:path>
            </a:pathLst>
          </a:custGeom>
          <a:blipFill>
            <a:blip r:embed="rId5"/>
            <a:stretch>
              <a:fillRect/>
            </a:stretch>
          </a:blipFill>
        </p:spPr>
      </p:sp>
      <p:sp>
        <p:nvSpPr>
          <p:cNvPr id="38" name="Freeform 38"/>
          <p:cNvSpPr/>
          <p:nvPr/>
        </p:nvSpPr>
        <p:spPr>
          <a:xfrm>
            <a:off x="11476003" y="3287564"/>
            <a:ext cx="4732245" cy="2718524"/>
          </a:xfrm>
          <a:custGeom>
            <a:avLst/>
            <a:gdLst/>
            <a:ahLst/>
            <a:cxnLst/>
            <a:rect l="l" t="t" r="r" b="b"/>
            <a:pathLst>
              <a:path w="4732245" h="2718524">
                <a:moveTo>
                  <a:pt x="0" y="0"/>
                </a:moveTo>
                <a:lnTo>
                  <a:pt x="4732245" y="0"/>
                </a:lnTo>
                <a:lnTo>
                  <a:pt x="4732245" y="2718524"/>
                </a:lnTo>
                <a:lnTo>
                  <a:pt x="0" y="2718524"/>
                </a:lnTo>
                <a:lnTo>
                  <a:pt x="0" y="0"/>
                </a:lnTo>
                <a:close/>
              </a:path>
            </a:pathLst>
          </a:custGeom>
          <a:blipFill>
            <a:blip r:embed="rId6"/>
            <a:stretch>
              <a:fillRect/>
            </a:stretch>
          </a:blipFill>
        </p:spPr>
      </p:sp>
      <p:sp>
        <p:nvSpPr>
          <p:cNvPr id="40" name="TextBox 40"/>
          <p:cNvSpPr txBox="1"/>
          <p:nvPr/>
        </p:nvSpPr>
        <p:spPr>
          <a:xfrm>
            <a:off x="448192" y="6701045"/>
            <a:ext cx="2954535" cy="688975"/>
          </a:xfrm>
          <a:prstGeom prst="rect">
            <a:avLst/>
          </a:prstGeom>
        </p:spPr>
        <p:txBody>
          <a:bodyPr lIns="0" tIns="0" rIns="0" bIns="0" rtlCol="0" anchor="t">
            <a:spAutoFit/>
          </a:bodyPr>
          <a:lstStyle/>
          <a:p>
            <a:pPr algn="ctr">
              <a:lnSpc>
                <a:spcPts val="2749"/>
              </a:lnSpc>
            </a:pPr>
            <a:r>
              <a:rPr lang="en-US" sz="2499">
                <a:solidFill>
                  <a:srgbClr val="000000"/>
                </a:solidFill>
                <a:latin typeface="Montserrat Bold"/>
              </a:rPr>
              <a:t>Máy chủ</a:t>
            </a:r>
          </a:p>
          <a:p>
            <a:pPr algn="ctr">
              <a:lnSpc>
                <a:spcPts val="2749"/>
              </a:lnSpc>
            </a:pPr>
            <a:endParaRPr lang="en-US" sz="2499">
              <a:solidFill>
                <a:srgbClr val="000000"/>
              </a:solidFill>
              <a:latin typeface="Montserrat Bold"/>
            </a:endParaRPr>
          </a:p>
        </p:txBody>
      </p:sp>
      <p:sp>
        <p:nvSpPr>
          <p:cNvPr id="41" name="TextBox 41"/>
          <p:cNvSpPr txBox="1"/>
          <p:nvPr/>
        </p:nvSpPr>
        <p:spPr>
          <a:xfrm>
            <a:off x="8612364" y="6723894"/>
            <a:ext cx="4260049" cy="1076325"/>
          </a:xfrm>
          <a:prstGeom prst="rect">
            <a:avLst/>
          </a:prstGeom>
        </p:spPr>
        <p:txBody>
          <a:bodyPr lIns="0" tIns="0" rIns="0" bIns="0" rtlCol="0" anchor="t">
            <a:spAutoFit/>
          </a:bodyPr>
          <a:lstStyle/>
          <a:p>
            <a:pPr algn="ctr">
              <a:lnSpc>
                <a:spcPts val="2879"/>
              </a:lnSpc>
            </a:pPr>
            <a:r>
              <a:rPr lang="en-US" sz="2400">
                <a:solidFill>
                  <a:srgbClr val="000000"/>
                </a:solidFill>
                <a:latin typeface="Montserrat"/>
              </a:rPr>
              <a:t>HP DL580 Gen9 (Nguồn:</a:t>
            </a:r>
            <a:r>
              <a:rPr lang="en-US" sz="2400" u="sng">
                <a:solidFill>
                  <a:srgbClr val="000000"/>
                </a:solidFill>
                <a:latin typeface="Montserrat"/>
                <a:hlinkClick r:id="rId7" tooltip="http://surl.li/jrhkp"/>
              </a:rPr>
              <a:t>http://surl.li/jrhkp</a:t>
            </a:r>
            <a:r>
              <a:rPr lang="en-US" sz="2400">
                <a:solidFill>
                  <a:srgbClr val="000000"/>
                </a:solidFill>
                <a:latin typeface="Montserrat"/>
              </a:rPr>
              <a:t>)</a:t>
            </a:r>
          </a:p>
          <a:p>
            <a:pPr algn="ctr">
              <a:lnSpc>
                <a:spcPts val="2879"/>
              </a:lnSpc>
            </a:pPr>
            <a:endParaRPr lang="en-US" sz="2400">
              <a:solidFill>
                <a:srgbClr val="000000"/>
              </a:solidFill>
              <a:latin typeface="Montserrat"/>
            </a:endParaRPr>
          </a:p>
        </p:txBody>
      </p:sp>
      <p:sp>
        <p:nvSpPr>
          <p:cNvPr id="42" name="Freeform 42"/>
          <p:cNvSpPr/>
          <p:nvPr/>
        </p:nvSpPr>
        <p:spPr>
          <a:xfrm>
            <a:off x="1366633" y="4473308"/>
            <a:ext cx="1340384" cy="1340384"/>
          </a:xfrm>
          <a:custGeom>
            <a:avLst/>
            <a:gdLst/>
            <a:ahLst/>
            <a:cxnLst/>
            <a:rect l="l" t="t" r="r" b="b"/>
            <a:pathLst>
              <a:path w="1340384" h="1340384">
                <a:moveTo>
                  <a:pt x="0" y="0"/>
                </a:moveTo>
                <a:lnTo>
                  <a:pt x="1340384" y="0"/>
                </a:lnTo>
                <a:lnTo>
                  <a:pt x="1340384" y="1340384"/>
                </a:lnTo>
                <a:lnTo>
                  <a:pt x="0" y="1340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Rectangle: Rounded Corners 42">
            <a:extLst>
              <a:ext uri="{FF2B5EF4-FFF2-40B4-BE49-F238E27FC236}">
                <a16:creationId xmlns:a16="http://schemas.microsoft.com/office/drawing/2014/main" id="{74953E6C-111C-4F06-9D9C-6F56CB6ECAF0}"/>
              </a:ext>
            </a:extLst>
          </p:cNvPr>
          <p:cNvSpPr/>
          <p:nvPr/>
        </p:nvSpPr>
        <p:spPr>
          <a:xfrm>
            <a:off x="6052715" y="418683"/>
            <a:ext cx="6163519" cy="1322742"/>
          </a:xfrm>
          <a:prstGeom prst="roundRect">
            <a:avLst/>
          </a:prstGeom>
          <a:solidFill>
            <a:srgbClr val="293E6B"/>
          </a:solidFill>
          <a:ln>
            <a:solidFill>
              <a:srgbClr val="293E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TextBox 39"/>
          <p:cNvSpPr txBox="1"/>
          <p:nvPr/>
        </p:nvSpPr>
        <p:spPr>
          <a:xfrm>
            <a:off x="5629797" y="791129"/>
            <a:ext cx="7092292" cy="577850"/>
          </a:xfrm>
          <a:prstGeom prst="rect">
            <a:avLst/>
          </a:prstGeom>
        </p:spPr>
        <p:txBody>
          <a:bodyPr lIns="0" tIns="0" rIns="0" bIns="0" rtlCol="0" anchor="t">
            <a:spAutoFit/>
          </a:bodyPr>
          <a:lstStyle/>
          <a:p>
            <a:pPr algn="ctr">
              <a:lnSpc>
                <a:spcPts val="4599"/>
              </a:lnSpc>
            </a:pPr>
            <a:r>
              <a:rPr lang="en-US" sz="3999" dirty="0">
                <a:solidFill>
                  <a:srgbClr val="FFFFFF"/>
                </a:solidFill>
                <a:latin typeface="Montserrat Bold"/>
              </a:rPr>
              <a:t>PHẦN CỨNG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4193</Words>
  <Application>Microsoft Office PowerPoint</Application>
  <PresentationFormat>Custom</PresentationFormat>
  <Paragraphs>318</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Montserrat</vt:lpstr>
      <vt:lpstr>Montserrat Bold</vt:lpstr>
      <vt:lpstr>Calibri</vt:lpstr>
      <vt:lpstr>Montserrat Bold Italics</vt:lpstr>
      <vt:lpstr>Montserrat Semi-Bold</vt:lpstr>
      <vt:lpstr>Montaser Arabic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BÁO CÁO ĐỒ ÁN CƠ SỞ HẠ TẦNG CÔNG NGHỆ THÔNG TIN</dc:title>
  <cp:lastModifiedBy>チータン グエン</cp:lastModifiedBy>
  <cp:revision>7</cp:revision>
  <dcterms:created xsi:type="dcterms:W3CDTF">2006-08-16T00:00:00Z</dcterms:created>
  <dcterms:modified xsi:type="dcterms:W3CDTF">2023-08-09T09:30:35Z</dcterms:modified>
  <dc:identifier>DAFqewsjDtQ</dc:identifier>
</cp:coreProperties>
</file>